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155" r:id="rId2"/>
    <p:sldId id="4125" r:id="rId3"/>
    <p:sldId id="334" r:id="rId4"/>
    <p:sldId id="312" r:id="rId5"/>
    <p:sldId id="4156" r:id="rId6"/>
    <p:sldId id="4157" r:id="rId7"/>
    <p:sldId id="4158" r:id="rId8"/>
    <p:sldId id="4159" r:id="rId9"/>
    <p:sldId id="4160" r:id="rId10"/>
    <p:sldId id="4161" r:id="rId11"/>
    <p:sldId id="4162" r:id="rId12"/>
    <p:sldId id="331" r:id="rId13"/>
    <p:sldId id="4178" r:id="rId14"/>
    <p:sldId id="4179" r:id="rId15"/>
    <p:sldId id="4166" r:id="rId16"/>
    <p:sldId id="4168" r:id="rId17"/>
    <p:sldId id="4169" r:id="rId18"/>
    <p:sldId id="4172" r:id="rId19"/>
    <p:sldId id="4170" r:id="rId20"/>
    <p:sldId id="41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CC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542E3-20C9-4EEE-952D-8114C5815E63}"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25956-9EC0-47C9-B483-47512BDF737B}" type="slidenum">
              <a:rPr lang="en-US" smtClean="0"/>
              <a:t>‹#›</a:t>
            </a:fld>
            <a:endParaRPr lang="en-US"/>
          </a:p>
        </p:txBody>
      </p:sp>
    </p:spTree>
    <p:extLst>
      <p:ext uri="{BB962C8B-B14F-4D97-AF65-F5344CB8AC3E}">
        <p14:creationId xmlns:p14="http://schemas.microsoft.com/office/powerpoint/2010/main" val="355356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C7B81F3-0601-40FC-8FDB-F2407E4C8D7C}" type="slidenum">
              <a:rPr lang="it-IT" smtClean="0"/>
              <a:t>2</a:t>
            </a:fld>
            <a:endParaRPr lang="it-IT"/>
          </a:p>
        </p:txBody>
      </p:sp>
    </p:spTree>
    <p:extLst>
      <p:ext uri="{BB962C8B-B14F-4D97-AF65-F5344CB8AC3E}">
        <p14:creationId xmlns:p14="http://schemas.microsoft.com/office/powerpoint/2010/main" val="3254742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9B4E-5094-3BD5-5DBC-2E77D9AC09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1D9E7A-7D99-0776-3B6C-7F7D09941F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32993C-F47C-F63D-DDBE-564C0E71495F}"/>
              </a:ext>
            </a:extLst>
          </p:cNvPr>
          <p:cNvSpPr>
            <a:spLocks noGrp="1"/>
          </p:cNvSpPr>
          <p:nvPr>
            <p:ph type="dt" sz="half" idx="10"/>
          </p:nvPr>
        </p:nvSpPr>
        <p:spPr/>
        <p:txBody>
          <a:bodyPr/>
          <a:lstStyle/>
          <a:p>
            <a:fld id="{99A8629C-CD7C-4482-B3B9-F0F5D3ECD617}" type="datetimeFigureOut">
              <a:rPr lang="en-US" smtClean="0"/>
              <a:t>2/7/2024</a:t>
            </a:fld>
            <a:endParaRPr lang="en-US"/>
          </a:p>
        </p:txBody>
      </p:sp>
      <p:sp>
        <p:nvSpPr>
          <p:cNvPr id="5" name="Footer Placeholder 4">
            <a:extLst>
              <a:ext uri="{FF2B5EF4-FFF2-40B4-BE49-F238E27FC236}">
                <a16:creationId xmlns:a16="http://schemas.microsoft.com/office/drawing/2014/main" id="{3EAFFFF3-43B5-B00D-6461-494C3560F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4D151-6AD5-54CD-79CB-6A6DCF22C2A1}"/>
              </a:ext>
            </a:extLst>
          </p:cNvPr>
          <p:cNvSpPr>
            <a:spLocks noGrp="1"/>
          </p:cNvSpPr>
          <p:nvPr>
            <p:ph type="sldNum" sz="quarter" idx="12"/>
          </p:nvPr>
        </p:nvSpPr>
        <p:spPr/>
        <p:txBody>
          <a:bodyPr/>
          <a:lstStyle/>
          <a:p>
            <a:fld id="{CC885EB7-C8D8-4AA7-A171-0201D3288F55}" type="slidenum">
              <a:rPr lang="en-US" smtClean="0"/>
              <a:t>‹#›</a:t>
            </a:fld>
            <a:endParaRPr lang="en-US"/>
          </a:p>
        </p:txBody>
      </p:sp>
    </p:spTree>
    <p:extLst>
      <p:ext uri="{BB962C8B-B14F-4D97-AF65-F5344CB8AC3E}">
        <p14:creationId xmlns:p14="http://schemas.microsoft.com/office/powerpoint/2010/main" val="117613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FD3D-E8EE-95DC-67F5-B3A79782B2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51FCAD-D112-F377-04E6-CE2090ADB3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676A9-D74D-950D-1BAD-CE629926FA6E}"/>
              </a:ext>
            </a:extLst>
          </p:cNvPr>
          <p:cNvSpPr>
            <a:spLocks noGrp="1"/>
          </p:cNvSpPr>
          <p:nvPr>
            <p:ph type="dt" sz="half" idx="10"/>
          </p:nvPr>
        </p:nvSpPr>
        <p:spPr/>
        <p:txBody>
          <a:bodyPr/>
          <a:lstStyle/>
          <a:p>
            <a:fld id="{99A8629C-CD7C-4482-B3B9-F0F5D3ECD617}" type="datetimeFigureOut">
              <a:rPr lang="en-US" smtClean="0"/>
              <a:t>2/7/2024</a:t>
            </a:fld>
            <a:endParaRPr lang="en-US"/>
          </a:p>
        </p:txBody>
      </p:sp>
      <p:sp>
        <p:nvSpPr>
          <p:cNvPr id="5" name="Footer Placeholder 4">
            <a:extLst>
              <a:ext uri="{FF2B5EF4-FFF2-40B4-BE49-F238E27FC236}">
                <a16:creationId xmlns:a16="http://schemas.microsoft.com/office/drawing/2014/main" id="{24776CA4-0DDD-4E2D-1724-582A16081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25E0A-4349-7A68-94F0-4011401590B4}"/>
              </a:ext>
            </a:extLst>
          </p:cNvPr>
          <p:cNvSpPr>
            <a:spLocks noGrp="1"/>
          </p:cNvSpPr>
          <p:nvPr>
            <p:ph type="sldNum" sz="quarter" idx="12"/>
          </p:nvPr>
        </p:nvSpPr>
        <p:spPr/>
        <p:txBody>
          <a:bodyPr/>
          <a:lstStyle/>
          <a:p>
            <a:fld id="{CC885EB7-C8D8-4AA7-A171-0201D3288F55}" type="slidenum">
              <a:rPr lang="en-US" smtClean="0"/>
              <a:t>‹#›</a:t>
            </a:fld>
            <a:endParaRPr lang="en-US"/>
          </a:p>
        </p:txBody>
      </p:sp>
    </p:spTree>
    <p:extLst>
      <p:ext uri="{BB962C8B-B14F-4D97-AF65-F5344CB8AC3E}">
        <p14:creationId xmlns:p14="http://schemas.microsoft.com/office/powerpoint/2010/main" val="18579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5DEA6C-B6BD-9E7E-BFFF-EBE7AD54B4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031BC-6129-8F65-10E2-D61E9339FB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3AA6D-75D8-E29A-ECE3-37D57838D471}"/>
              </a:ext>
            </a:extLst>
          </p:cNvPr>
          <p:cNvSpPr>
            <a:spLocks noGrp="1"/>
          </p:cNvSpPr>
          <p:nvPr>
            <p:ph type="dt" sz="half" idx="10"/>
          </p:nvPr>
        </p:nvSpPr>
        <p:spPr/>
        <p:txBody>
          <a:bodyPr/>
          <a:lstStyle/>
          <a:p>
            <a:fld id="{99A8629C-CD7C-4482-B3B9-F0F5D3ECD617}" type="datetimeFigureOut">
              <a:rPr lang="en-US" smtClean="0"/>
              <a:t>2/7/2024</a:t>
            </a:fld>
            <a:endParaRPr lang="en-US"/>
          </a:p>
        </p:txBody>
      </p:sp>
      <p:sp>
        <p:nvSpPr>
          <p:cNvPr id="5" name="Footer Placeholder 4">
            <a:extLst>
              <a:ext uri="{FF2B5EF4-FFF2-40B4-BE49-F238E27FC236}">
                <a16:creationId xmlns:a16="http://schemas.microsoft.com/office/drawing/2014/main" id="{96139ACC-0FB1-C53C-F22D-3064AC49A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69C1B-F26E-9734-9493-D7DFC150E6CC}"/>
              </a:ext>
            </a:extLst>
          </p:cNvPr>
          <p:cNvSpPr>
            <a:spLocks noGrp="1"/>
          </p:cNvSpPr>
          <p:nvPr>
            <p:ph type="sldNum" sz="quarter" idx="12"/>
          </p:nvPr>
        </p:nvSpPr>
        <p:spPr/>
        <p:txBody>
          <a:bodyPr/>
          <a:lstStyle/>
          <a:p>
            <a:fld id="{CC885EB7-C8D8-4AA7-A171-0201D3288F55}" type="slidenum">
              <a:rPr lang="en-US" smtClean="0"/>
              <a:t>‹#›</a:t>
            </a:fld>
            <a:endParaRPr lang="en-US"/>
          </a:p>
        </p:txBody>
      </p:sp>
    </p:spTree>
    <p:extLst>
      <p:ext uri="{BB962C8B-B14F-4D97-AF65-F5344CB8AC3E}">
        <p14:creationId xmlns:p14="http://schemas.microsoft.com/office/powerpoint/2010/main" val="2322057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spcBef>
                <a:spcPts val="0"/>
              </a:spcBef>
              <a:buSzTx/>
              <a:buNone/>
              <a:defRPr sz="1800" b="1">
                <a:solidFill>
                  <a:srgbClr val="000000"/>
                </a:solidFill>
                <a:latin typeface="Helvetica Neue"/>
                <a:ea typeface="Helvetica Neue"/>
                <a:cs typeface="Helvetica Neue"/>
                <a:sym typeface="Helvetica Neue"/>
              </a:defRPr>
            </a:lvl1pPr>
          </a:lstStyle>
          <a:p>
            <a:r>
              <a:t>Autor y fecha</a:t>
            </a:r>
          </a:p>
        </p:txBody>
      </p:sp>
      <p:sp>
        <p:nvSpPr>
          <p:cNvPr id="12" name="Título de la presentación"/>
          <p:cNvSpPr txBox="1">
            <a:spLocks noGrp="1"/>
          </p:cNvSpPr>
          <p:nvPr>
            <p:ph type="title" hasCustomPrompt="1"/>
          </p:nvPr>
        </p:nvSpPr>
        <p:spPr>
          <a:xfrm>
            <a:off x="603248" y="1287496"/>
            <a:ext cx="10985502" cy="2324101"/>
          </a:xfrm>
          <a:prstGeom prst="rect">
            <a:avLst/>
          </a:prstGeom>
        </p:spPr>
        <p:txBody>
          <a:bodyPr anchor="b"/>
          <a:lstStyle>
            <a:lvl1pPr>
              <a:lnSpc>
                <a:spcPct val="80000"/>
              </a:lnSpc>
              <a:defRPr spc="0">
                <a:solidFill>
                  <a:srgbClr val="00AF41"/>
                </a:solidFill>
                <a:latin typeface="+mj-lt"/>
                <a:ea typeface="+mj-ea"/>
                <a:cs typeface="+mj-cs"/>
                <a:sym typeface="Gotham Black"/>
              </a:defRPr>
            </a:lvl1pPr>
          </a:lstStyle>
          <a:p>
            <a:r>
              <a:t>Título de la presentación</a:t>
            </a:r>
          </a:p>
        </p:txBody>
      </p:sp>
      <p:sp>
        <p:nvSpPr>
          <p:cNvPr id="13" name="Nivel de texto 1…"/>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30000"/>
              </a:lnSpc>
              <a:spcBef>
                <a:spcPts val="0"/>
              </a:spcBef>
              <a:buSzTx/>
              <a:buNone/>
              <a:defRPr sz="1650">
                <a:solidFill>
                  <a:srgbClr val="FFFFFF"/>
                </a:solidFill>
                <a:latin typeface="Gotham Bold"/>
                <a:ea typeface="Gotham Bold"/>
                <a:cs typeface="Gotham Bold"/>
                <a:sym typeface="Gotham Bold"/>
              </a:defRPr>
            </a:lvl1pPr>
            <a:lvl2pPr marL="0" indent="228600" defTabSz="412750">
              <a:lnSpc>
                <a:spcPct val="130000"/>
              </a:lnSpc>
              <a:spcBef>
                <a:spcPts val="0"/>
              </a:spcBef>
              <a:buSzTx/>
              <a:buNone/>
              <a:defRPr sz="1650">
                <a:solidFill>
                  <a:srgbClr val="FFFFFF"/>
                </a:solidFill>
                <a:latin typeface="Gotham Bold"/>
                <a:ea typeface="Gotham Bold"/>
                <a:cs typeface="Gotham Bold"/>
                <a:sym typeface="Gotham Bold"/>
              </a:defRPr>
            </a:lvl2pPr>
            <a:lvl3pPr marL="0" indent="457200" defTabSz="412750">
              <a:lnSpc>
                <a:spcPct val="130000"/>
              </a:lnSpc>
              <a:spcBef>
                <a:spcPts val="0"/>
              </a:spcBef>
              <a:buSzTx/>
              <a:buNone/>
              <a:defRPr sz="1650">
                <a:solidFill>
                  <a:srgbClr val="FFFFFF"/>
                </a:solidFill>
                <a:latin typeface="Gotham Bold"/>
                <a:ea typeface="Gotham Bold"/>
                <a:cs typeface="Gotham Bold"/>
                <a:sym typeface="Gotham Bold"/>
              </a:defRPr>
            </a:lvl3pPr>
            <a:lvl4pPr marL="0" indent="685800" defTabSz="412750">
              <a:lnSpc>
                <a:spcPct val="130000"/>
              </a:lnSpc>
              <a:spcBef>
                <a:spcPts val="0"/>
              </a:spcBef>
              <a:buSzTx/>
              <a:buNone/>
              <a:defRPr sz="1650">
                <a:solidFill>
                  <a:srgbClr val="FFFFFF"/>
                </a:solidFill>
                <a:latin typeface="Gotham Bold"/>
                <a:ea typeface="Gotham Bold"/>
                <a:cs typeface="Gotham Bold"/>
                <a:sym typeface="Gotham Bold"/>
              </a:defRPr>
            </a:lvl4pPr>
            <a:lvl5pPr marL="0" indent="914400" defTabSz="412750">
              <a:lnSpc>
                <a:spcPct val="130000"/>
              </a:lnSpc>
              <a:spcBef>
                <a:spcPts val="0"/>
              </a:spcBef>
              <a:buSzTx/>
              <a:buNone/>
              <a:defRPr sz="1650">
                <a:solidFill>
                  <a:srgbClr val="FFFFFF"/>
                </a:solidFill>
                <a:latin typeface="Gotham Bold"/>
                <a:ea typeface="Gotham Bold"/>
                <a:cs typeface="Gotham Bold"/>
                <a:sym typeface="Gotham Bold"/>
              </a:defRPr>
            </a:lvl5pPr>
          </a:lstStyle>
          <a:p>
            <a:r>
              <a:t>Subtítulo de la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05494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062E-E165-434F-FE67-5C41FDDB31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F2F137-05C1-20F1-6F9F-714272A750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B7AE9-2EB0-698F-5335-7B52770A023D}"/>
              </a:ext>
            </a:extLst>
          </p:cNvPr>
          <p:cNvSpPr>
            <a:spLocks noGrp="1"/>
          </p:cNvSpPr>
          <p:nvPr>
            <p:ph type="dt" sz="half" idx="10"/>
          </p:nvPr>
        </p:nvSpPr>
        <p:spPr/>
        <p:txBody>
          <a:bodyPr/>
          <a:lstStyle/>
          <a:p>
            <a:fld id="{99A8629C-CD7C-4482-B3B9-F0F5D3ECD617}" type="datetimeFigureOut">
              <a:rPr lang="en-US" smtClean="0"/>
              <a:t>2/7/2024</a:t>
            </a:fld>
            <a:endParaRPr lang="en-US"/>
          </a:p>
        </p:txBody>
      </p:sp>
      <p:sp>
        <p:nvSpPr>
          <p:cNvPr id="5" name="Footer Placeholder 4">
            <a:extLst>
              <a:ext uri="{FF2B5EF4-FFF2-40B4-BE49-F238E27FC236}">
                <a16:creationId xmlns:a16="http://schemas.microsoft.com/office/drawing/2014/main" id="{BB422D6A-94E1-9884-C031-37902C3735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ED4FE-C3B0-D9E7-5A78-E5D48E5636D6}"/>
              </a:ext>
            </a:extLst>
          </p:cNvPr>
          <p:cNvSpPr>
            <a:spLocks noGrp="1"/>
          </p:cNvSpPr>
          <p:nvPr>
            <p:ph type="sldNum" sz="quarter" idx="12"/>
          </p:nvPr>
        </p:nvSpPr>
        <p:spPr/>
        <p:txBody>
          <a:bodyPr/>
          <a:lstStyle/>
          <a:p>
            <a:fld id="{CC885EB7-C8D8-4AA7-A171-0201D3288F55}" type="slidenum">
              <a:rPr lang="en-US" smtClean="0"/>
              <a:t>‹#›</a:t>
            </a:fld>
            <a:endParaRPr lang="en-US"/>
          </a:p>
        </p:txBody>
      </p:sp>
    </p:spTree>
    <p:extLst>
      <p:ext uri="{BB962C8B-B14F-4D97-AF65-F5344CB8AC3E}">
        <p14:creationId xmlns:p14="http://schemas.microsoft.com/office/powerpoint/2010/main" val="83974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184B3-8230-A4CE-54BF-7AB135D8CD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B699BC-83B7-9117-B9E8-C7404A8038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3E08F9-F176-5E3A-648F-01AFF49EAEDA}"/>
              </a:ext>
            </a:extLst>
          </p:cNvPr>
          <p:cNvSpPr>
            <a:spLocks noGrp="1"/>
          </p:cNvSpPr>
          <p:nvPr>
            <p:ph type="dt" sz="half" idx="10"/>
          </p:nvPr>
        </p:nvSpPr>
        <p:spPr/>
        <p:txBody>
          <a:bodyPr/>
          <a:lstStyle/>
          <a:p>
            <a:fld id="{99A8629C-CD7C-4482-B3B9-F0F5D3ECD617}" type="datetimeFigureOut">
              <a:rPr lang="en-US" smtClean="0"/>
              <a:t>2/7/2024</a:t>
            </a:fld>
            <a:endParaRPr lang="en-US"/>
          </a:p>
        </p:txBody>
      </p:sp>
      <p:sp>
        <p:nvSpPr>
          <p:cNvPr id="5" name="Footer Placeholder 4">
            <a:extLst>
              <a:ext uri="{FF2B5EF4-FFF2-40B4-BE49-F238E27FC236}">
                <a16:creationId xmlns:a16="http://schemas.microsoft.com/office/drawing/2014/main" id="{E1BF3619-A777-6FE0-A0DA-28142AD3D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BF99B-6F43-72A1-3361-B4B054D50730}"/>
              </a:ext>
            </a:extLst>
          </p:cNvPr>
          <p:cNvSpPr>
            <a:spLocks noGrp="1"/>
          </p:cNvSpPr>
          <p:nvPr>
            <p:ph type="sldNum" sz="quarter" idx="12"/>
          </p:nvPr>
        </p:nvSpPr>
        <p:spPr/>
        <p:txBody>
          <a:bodyPr/>
          <a:lstStyle/>
          <a:p>
            <a:fld id="{CC885EB7-C8D8-4AA7-A171-0201D3288F55}" type="slidenum">
              <a:rPr lang="en-US" smtClean="0"/>
              <a:t>‹#›</a:t>
            </a:fld>
            <a:endParaRPr lang="en-US"/>
          </a:p>
        </p:txBody>
      </p:sp>
    </p:spTree>
    <p:extLst>
      <p:ext uri="{BB962C8B-B14F-4D97-AF65-F5344CB8AC3E}">
        <p14:creationId xmlns:p14="http://schemas.microsoft.com/office/powerpoint/2010/main" val="10939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E384-7087-613E-12D8-7329FC9D56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14B59-9A4F-8F67-859F-1FF95FBC6A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6B7A6F-53CE-F16C-7FFF-7D9A8C9B3F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198164-3138-EB33-EDCF-65B24D52735C}"/>
              </a:ext>
            </a:extLst>
          </p:cNvPr>
          <p:cNvSpPr>
            <a:spLocks noGrp="1"/>
          </p:cNvSpPr>
          <p:nvPr>
            <p:ph type="dt" sz="half" idx="10"/>
          </p:nvPr>
        </p:nvSpPr>
        <p:spPr/>
        <p:txBody>
          <a:bodyPr/>
          <a:lstStyle/>
          <a:p>
            <a:fld id="{99A8629C-CD7C-4482-B3B9-F0F5D3ECD617}" type="datetimeFigureOut">
              <a:rPr lang="en-US" smtClean="0"/>
              <a:t>2/7/2024</a:t>
            </a:fld>
            <a:endParaRPr lang="en-US"/>
          </a:p>
        </p:txBody>
      </p:sp>
      <p:sp>
        <p:nvSpPr>
          <p:cNvPr id="6" name="Footer Placeholder 5">
            <a:extLst>
              <a:ext uri="{FF2B5EF4-FFF2-40B4-BE49-F238E27FC236}">
                <a16:creationId xmlns:a16="http://schemas.microsoft.com/office/drawing/2014/main" id="{2F74276A-D6AC-CEA0-56CE-2B67625BC1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8DD50-C6FE-5A52-7549-9E9108F48E86}"/>
              </a:ext>
            </a:extLst>
          </p:cNvPr>
          <p:cNvSpPr>
            <a:spLocks noGrp="1"/>
          </p:cNvSpPr>
          <p:nvPr>
            <p:ph type="sldNum" sz="quarter" idx="12"/>
          </p:nvPr>
        </p:nvSpPr>
        <p:spPr/>
        <p:txBody>
          <a:bodyPr/>
          <a:lstStyle/>
          <a:p>
            <a:fld id="{CC885EB7-C8D8-4AA7-A171-0201D3288F55}" type="slidenum">
              <a:rPr lang="en-US" smtClean="0"/>
              <a:t>‹#›</a:t>
            </a:fld>
            <a:endParaRPr lang="en-US"/>
          </a:p>
        </p:txBody>
      </p:sp>
    </p:spTree>
    <p:extLst>
      <p:ext uri="{BB962C8B-B14F-4D97-AF65-F5344CB8AC3E}">
        <p14:creationId xmlns:p14="http://schemas.microsoft.com/office/powerpoint/2010/main" val="32470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E9EC-1864-5C9C-D7FD-BF4ED6112D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A8EA0-4852-3247-BC68-E751618691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B9529F-F880-15AC-65B0-3C96260DC8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DCBFD4-A2C8-EA18-D875-F20AF0A0A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42979E-DBCB-A037-37E7-BD63E5026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8596C5-67AC-B3E1-6C17-B200508B3C41}"/>
              </a:ext>
            </a:extLst>
          </p:cNvPr>
          <p:cNvSpPr>
            <a:spLocks noGrp="1"/>
          </p:cNvSpPr>
          <p:nvPr>
            <p:ph type="dt" sz="half" idx="10"/>
          </p:nvPr>
        </p:nvSpPr>
        <p:spPr/>
        <p:txBody>
          <a:bodyPr/>
          <a:lstStyle/>
          <a:p>
            <a:fld id="{99A8629C-CD7C-4482-B3B9-F0F5D3ECD617}" type="datetimeFigureOut">
              <a:rPr lang="en-US" smtClean="0"/>
              <a:t>2/7/2024</a:t>
            </a:fld>
            <a:endParaRPr lang="en-US"/>
          </a:p>
        </p:txBody>
      </p:sp>
      <p:sp>
        <p:nvSpPr>
          <p:cNvPr id="8" name="Footer Placeholder 7">
            <a:extLst>
              <a:ext uri="{FF2B5EF4-FFF2-40B4-BE49-F238E27FC236}">
                <a16:creationId xmlns:a16="http://schemas.microsoft.com/office/drawing/2014/main" id="{5397328D-0B6D-0674-D292-CA1B7561FC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E920DE-7AF5-2AB3-2243-9C68682D6E39}"/>
              </a:ext>
            </a:extLst>
          </p:cNvPr>
          <p:cNvSpPr>
            <a:spLocks noGrp="1"/>
          </p:cNvSpPr>
          <p:nvPr>
            <p:ph type="sldNum" sz="quarter" idx="12"/>
          </p:nvPr>
        </p:nvSpPr>
        <p:spPr/>
        <p:txBody>
          <a:bodyPr/>
          <a:lstStyle/>
          <a:p>
            <a:fld id="{CC885EB7-C8D8-4AA7-A171-0201D3288F55}" type="slidenum">
              <a:rPr lang="en-US" smtClean="0"/>
              <a:t>‹#›</a:t>
            </a:fld>
            <a:endParaRPr lang="en-US"/>
          </a:p>
        </p:txBody>
      </p:sp>
    </p:spTree>
    <p:extLst>
      <p:ext uri="{BB962C8B-B14F-4D97-AF65-F5344CB8AC3E}">
        <p14:creationId xmlns:p14="http://schemas.microsoft.com/office/powerpoint/2010/main" val="295224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4020-1F34-2C6B-B045-5431C7DF6D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51FBBB-2F4E-9835-93BF-AFC509244994}"/>
              </a:ext>
            </a:extLst>
          </p:cNvPr>
          <p:cNvSpPr>
            <a:spLocks noGrp="1"/>
          </p:cNvSpPr>
          <p:nvPr>
            <p:ph type="dt" sz="half" idx="10"/>
          </p:nvPr>
        </p:nvSpPr>
        <p:spPr/>
        <p:txBody>
          <a:bodyPr/>
          <a:lstStyle/>
          <a:p>
            <a:fld id="{99A8629C-CD7C-4482-B3B9-F0F5D3ECD617}" type="datetimeFigureOut">
              <a:rPr lang="en-US" smtClean="0"/>
              <a:t>2/7/2024</a:t>
            </a:fld>
            <a:endParaRPr lang="en-US"/>
          </a:p>
        </p:txBody>
      </p:sp>
      <p:sp>
        <p:nvSpPr>
          <p:cNvPr id="4" name="Footer Placeholder 3">
            <a:extLst>
              <a:ext uri="{FF2B5EF4-FFF2-40B4-BE49-F238E27FC236}">
                <a16:creationId xmlns:a16="http://schemas.microsoft.com/office/drawing/2014/main" id="{532A2ABD-4142-779B-9C1D-430AFBDE1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567B69-1F00-ED02-F3B4-BC76C1714A15}"/>
              </a:ext>
            </a:extLst>
          </p:cNvPr>
          <p:cNvSpPr>
            <a:spLocks noGrp="1"/>
          </p:cNvSpPr>
          <p:nvPr>
            <p:ph type="sldNum" sz="quarter" idx="12"/>
          </p:nvPr>
        </p:nvSpPr>
        <p:spPr/>
        <p:txBody>
          <a:bodyPr/>
          <a:lstStyle/>
          <a:p>
            <a:fld id="{CC885EB7-C8D8-4AA7-A171-0201D3288F55}" type="slidenum">
              <a:rPr lang="en-US" smtClean="0"/>
              <a:t>‹#›</a:t>
            </a:fld>
            <a:endParaRPr lang="en-US"/>
          </a:p>
        </p:txBody>
      </p:sp>
    </p:spTree>
    <p:extLst>
      <p:ext uri="{BB962C8B-B14F-4D97-AF65-F5344CB8AC3E}">
        <p14:creationId xmlns:p14="http://schemas.microsoft.com/office/powerpoint/2010/main" val="6265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6BA95-7F2E-C27C-BA34-B6820D3C7441}"/>
              </a:ext>
            </a:extLst>
          </p:cNvPr>
          <p:cNvSpPr>
            <a:spLocks noGrp="1"/>
          </p:cNvSpPr>
          <p:nvPr>
            <p:ph type="dt" sz="half" idx="10"/>
          </p:nvPr>
        </p:nvSpPr>
        <p:spPr/>
        <p:txBody>
          <a:bodyPr/>
          <a:lstStyle/>
          <a:p>
            <a:fld id="{99A8629C-CD7C-4482-B3B9-F0F5D3ECD617}" type="datetimeFigureOut">
              <a:rPr lang="en-US" smtClean="0"/>
              <a:t>2/7/2024</a:t>
            </a:fld>
            <a:endParaRPr lang="en-US"/>
          </a:p>
        </p:txBody>
      </p:sp>
      <p:sp>
        <p:nvSpPr>
          <p:cNvPr id="3" name="Footer Placeholder 2">
            <a:extLst>
              <a:ext uri="{FF2B5EF4-FFF2-40B4-BE49-F238E27FC236}">
                <a16:creationId xmlns:a16="http://schemas.microsoft.com/office/drawing/2014/main" id="{8B1866D5-AD44-CB6B-F7D2-18D4B3D1A0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9C43A2-5CA9-39EE-E930-172F86A18806}"/>
              </a:ext>
            </a:extLst>
          </p:cNvPr>
          <p:cNvSpPr>
            <a:spLocks noGrp="1"/>
          </p:cNvSpPr>
          <p:nvPr>
            <p:ph type="sldNum" sz="quarter" idx="12"/>
          </p:nvPr>
        </p:nvSpPr>
        <p:spPr/>
        <p:txBody>
          <a:bodyPr/>
          <a:lstStyle/>
          <a:p>
            <a:fld id="{CC885EB7-C8D8-4AA7-A171-0201D3288F55}" type="slidenum">
              <a:rPr lang="en-US" smtClean="0"/>
              <a:t>‹#›</a:t>
            </a:fld>
            <a:endParaRPr lang="en-US"/>
          </a:p>
        </p:txBody>
      </p:sp>
    </p:spTree>
    <p:extLst>
      <p:ext uri="{BB962C8B-B14F-4D97-AF65-F5344CB8AC3E}">
        <p14:creationId xmlns:p14="http://schemas.microsoft.com/office/powerpoint/2010/main" val="334481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70BA-8657-4B7A-CE65-4F879220B7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F2975F-7521-4B9E-E07D-B6429421D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22BBF5-1AFE-7B24-4C08-A4DA9732F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6BFC1A-B52D-40E4-1FCB-63FACD117942}"/>
              </a:ext>
            </a:extLst>
          </p:cNvPr>
          <p:cNvSpPr>
            <a:spLocks noGrp="1"/>
          </p:cNvSpPr>
          <p:nvPr>
            <p:ph type="dt" sz="half" idx="10"/>
          </p:nvPr>
        </p:nvSpPr>
        <p:spPr/>
        <p:txBody>
          <a:bodyPr/>
          <a:lstStyle/>
          <a:p>
            <a:fld id="{99A8629C-CD7C-4482-B3B9-F0F5D3ECD617}" type="datetimeFigureOut">
              <a:rPr lang="en-US" smtClean="0"/>
              <a:t>2/7/2024</a:t>
            </a:fld>
            <a:endParaRPr lang="en-US"/>
          </a:p>
        </p:txBody>
      </p:sp>
      <p:sp>
        <p:nvSpPr>
          <p:cNvPr id="6" name="Footer Placeholder 5">
            <a:extLst>
              <a:ext uri="{FF2B5EF4-FFF2-40B4-BE49-F238E27FC236}">
                <a16:creationId xmlns:a16="http://schemas.microsoft.com/office/drawing/2014/main" id="{389399A8-A285-3D20-F4F2-84C46E3761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609C4D-9398-7E7E-34C0-C313C28A6A1C}"/>
              </a:ext>
            </a:extLst>
          </p:cNvPr>
          <p:cNvSpPr>
            <a:spLocks noGrp="1"/>
          </p:cNvSpPr>
          <p:nvPr>
            <p:ph type="sldNum" sz="quarter" idx="12"/>
          </p:nvPr>
        </p:nvSpPr>
        <p:spPr/>
        <p:txBody>
          <a:bodyPr/>
          <a:lstStyle/>
          <a:p>
            <a:fld id="{CC885EB7-C8D8-4AA7-A171-0201D3288F55}" type="slidenum">
              <a:rPr lang="en-US" smtClean="0"/>
              <a:t>‹#›</a:t>
            </a:fld>
            <a:endParaRPr lang="en-US"/>
          </a:p>
        </p:txBody>
      </p:sp>
    </p:spTree>
    <p:extLst>
      <p:ext uri="{BB962C8B-B14F-4D97-AF65-F5344CB8AC3E}">
        <p14:creationId xmlns:p14="http://schemas.microsoft.com/office/powerpoint/2010/main" val="322470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0228-B48C-1F30-F564-57A5535641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53C44C-7273-FC3A-D44A-6E2F79AED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CFE6C3-C46A-04E6-B507-03E4F729E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FE3D83-0F6A-D54E-C5FD-D0713B4E99D1}"/>
              </a:ext>
            </a:extLst>
          </p:cNvPr>
          <p:cNvSpPr>
            <a:spLocks noGrp="1"/>
          </p:cNvSpPr>
          <p:nvPr>
            <p:ph type="dt" sz="half" idx="10"/>
          </p:nvPr>
        </p:nvSpPr>
        <p:spPr/>
        <p:txBody>
          <a:bodyPr/>
          <a:lstStyle/>
          <a:p>
            <a:fld id="{99A8629C-CD7C-4482-B3B9-F0F5D3ECD617}" type="datetimeFigureOut">
              <a:rPr lang="en-US" smtClean="0"/>
              <a:t>2/7/2024</a:t>
            </a:fld>
            <a:endParaRPr lang="en-US"/>
          </a:p>
        </p:txBody>
      </p:sp>
      <p:sp>
        <p:nvSpPr>
          <p:cNvPr id="6" name="Footer Placeholder 5">
            <a:extLst>
              <a:ext uri="{FF2B5EF4-FFF2-40B4-BE49-F238E27FC236}">
                <a16:creationId xmlns:a16="http://schemas.microsoft.com/office/drawing/2014/main" id="{F7E3242B-5AF4-5683-CE44-F43ABFD0E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E41AD9-A9EA-B1F0-F8CB-64779A9E4E07}"/>
              </a:ext>
            </a:extLst>
          </p:cNvPr>
          <p:cNvSpPr>
            <a:spLocks noGrp="1"/>
          </p:cNvSpPr>
          <p:nvPr>
            <p:ph type="sldNum" sz="quarter" idx="12"/>
          </p:nvPr>
        </p:nvSpPr>
        <p:spPr/>
        <p:txBody>
          <a:bodyPr/>
          <a:lstStyle/>
          <a:p>
            <a:fld id="{CC885EB7-C8D8-4AA7-A171-0201D3288F55}" type="slidenum">
              <a:rPr lang="en-US" smtClean="0"/>
              <a:t>‹#›</a:t>
            </a:fld>
            <a:endParaRPr lang="en-US"/>
          </a:p>
        </p:txBody>
      </p:sp>
    </p:spTree>
    <p:extLst>
      <p:ext uri="{BB962C8B-B14F-4D97-AF65-F5344CB8AC3E}">
        <p14:creationId xmlns:p14="http://schemas.microsoft.com/office/powerpoint/2010/main" val="403607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6D654E-85FC-C115-B2A6-B3C21D2F4B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77742A-AC0E-096C-0B95-84E8F81E7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1EF7F5-F8C4-2BC1-BAC9-81B7884BE9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8629C-CD7C-4482-B3B9-F0F5D3ECD617}" type="datetimeFigureOut">
              <a:rPr lang="en-US" smtClean="0"/>
              <a:t>2/7/2024</a:t>
            </a:fld>
            <a:endParaRPr lang="en-US"/>
          </a:p>
        </p:txBody>
      </p:sp>
      <p:sp>
        <p:nvSpPr>
          <p:cNvPr id="5" name="Footer Placeholder 4">
            <a:extLst>
              <a:ext uri="{FF2B5EF4-FFF2-40B4-BE49-F238E27FC236}">
                <a16:creationId xmlns:a16="http://schemas.microsoft.com/office/drawing/2014/main" id="{081F2352-EC57-C100-81DA-D130B6782C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303F14-ABB2-9B86-1061-F09D90C13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85EB7-C8D8-4AA7-A171-0201D3288F55}" type="slidenum">
              <a:rPr lang="en-US" smtClean="0"/>
              <a:t>‹#›</a:t>
            </a:fld>
            <a:endParaRPr lang="en-US"/>
          </a:p>
        </p:txBody>
      </p:sp>
    </p:spTree>
    <p:extLst>
      <p:ext uri="{BB962C8B-B14F-4D97-AF65-F5344CB8AC3E}">
        <p14:creationId xmlns:p14="http://schemas.microsoft.com/office/powerpoint/2010/main" val="366843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rima_ppt_cover_2.jpg" descr="prima_ppt_cover_2.jpg"/>
          <p:cNvPicPr>
            <a:picLocks noChangeAspect="1"/>
          </p:cNvPicPr>
          <p:nvPr/>
        </p:nvPicPr>
        <p:blipFill>
          <a:blip r:embed="rId2"/>
          <a:stretch>
            <a:fillRect/>
          </a:stretch>
        </p:blipFill>
        <p:spPr>
          <a:xfrm>
            <a:off x="82431" y="185208"/>
            <a:ext cx="10160001" cy="6775451"/>
          </a:xfrm>
          <a:prstGeom prst="rect">
            <a:avLst/>
          </a:prstGeom>
          <a:ln w="12700">
            <a:miter lim="400000"/>
          </a:ln>
        </p:spPr>
      </p:pic>
      <p:pic>
        <p:nvPicPr>
          <p:cNvPr id="152" name="Imagen" descr="Imagen"/>
          <p:cNvPicPr>
            <a:picLocks noChangeAspect="1"/>
          </p:cNvPicPr>
          <p:nvPr/>
        </p:nvPicPr>
        <p:blipFill>
          <a:blip r:embed="rId3"/>
          <a:stretch>
            <a:fillRect/>
          </a:stretch>
        </p:blipFill>
        <p:spPr>
          <a:xfrm>
            <a:off x="-14659" y="465"/>
            <a:ext cx="12221317" cy="6970600"/>
          </a:xfrm>
          <a:prstGeom prst="rect">
            <a:avLst/>
          </a:prstGeom>
          <a:ln>
            <a:noFill/>
          </a:ln>
          <a:effectLst>
            <a:outerShdw blurRad="292100" dist="139700" dir="2700000" algn="tl" rotWithShape="0">
              <a:srgbClr val="333333">
                <a:alpha val="65000"/>
              </a:srgbClr>
            </a:outerShdw>
          </a:effectLst>
        </p:spPr>
      </p:pic>
      <p:pic>
        <p:nvPicPr>
          <p:cNvPr id="154" name="Imagen" descr="Imagen"/>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9520081" y="4927933"/>
            <a:ext cx="2494695" cy="768381"/>
          </a:xfrm>
          <a:prstGeom prst="rect">
            <a:avLst/>
          </a:prstGeom>
          <a:ln>
            <a:noFill/>
          </a:ln>
          <a:effectLst>
            <a:outerShdw blurRad="292100" dist="139700" dir="2700000" algn="tl" rotWithShape="0">
              <a:srgbClr val="333333">
                <a:alpha val="65000"/>
              </a:srgbClr>
            </a:outerShdw>
          </a:effectLst>
        </p:spPr>
      </p:pic>
      <p:sp>
        <p:nvSpPr>
          <p:cNvPr id="155" name="The PRIMA programme is an Art. 185 initiative supported and founded under Horizon 2020, the European Union’s  Framework Programme for Research and Innovation"/>
          <p:cNvSpPr txBox="1"/>
          <p:nvPr/>
        </p:nvSpPr>
        <p:spPr>
          <a:xfrm>
            <a:off x="10260471" y="5760911"/>
            <a:ext cx="1903285" cy="4948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a:bodyPr>
          <a:lstStyle>
            <a:lvl1pPr>
              <a:defRPr sz="1200">
                <a:solidFill>
                  <a:srgbClr val="FFFFFF"/>
                </a:solidFill>
              </a:defRPr>
            </a:lvl1pPr>
          </a:lstStyle>
          <a:p>
            <a:r>
              <a:rPr lang="en-GB" sz="700" dirty="0"/>
              <a:t>PRIMA is supported under </a:t>
            </a:r>
          </a:p>
          <a:p>
            <a:r>
              <a:rPr lang="en-GB" sz="700" dirty="0"/>
              <a:t>Horizon 2020, the European Union’s </a:t>
            </a:r>
          </a:p>
          <a:p>
            <a:r>
              <a:rPr lang="en-GB" sz="700" dirty="0"/>
              <a:t>Framework Programme </a:t>
            </a:r>
          </a:p>
          <a:p>
            <a:r>
              <a:rPr lang="en-GB" sz="700" dirty="0"/>
              <a:t>for Research and Innovation</a:t>
            </a:r>
            <a:endParaRPr sz="700" dirty="0"/>
          </a:p>
        </p:txBody>
      </p:sp>
      <p:sp>
        <p:nvSpPr>
          <p:cNvPr id="156" name="Second title line"/>
          <p:cNvSpPr txBox="1"/>
          <p:nvPr/>
        </p:nvSpPr>
        <p:spPr>
          <a:xfrm>
            <a:off x="5446097" y="1381653"/>
            <a:ext cx="6639576" cy="13321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fontScale="92500" lnSpcReduction="10000"/>
          </a:bodyPr>
          <a:lstStyle>
            <a:lvl1pPr defTabSz="825500">
              <a:defRPr sz="5500">
                <a:solidFill>
                  <a:srgbClr val="FFFFFF"/>
                </a:solidFill>
                <a:latin typeface="Gotham Book"/>
                <a:ea typeface="Gotham Book"/>
                <a:cs typeface="Gotham Book"/>
                <a:sym typeface="Gotham Book"/>
              </a:defRPr>
            </a:lvl1pPr>
          </a:lstStyle>
          <a:p>
            <a:pPr algn="ctr"/>
            <a:r>
              <a:rPr lang="fr-FR" sz="4800" b="1" dirty="0">
                <a:effectLst>
                  <a:outerShdw blurRad="38100" dist="38100" dir="2700000" algn="tl">
                    <a:srgbClr val="000000">
                      <a:alpha val="43137"/>
                    </a:srgbClr>
                  </a:outerShdw>
                </a:effectLst>
                <a:latin typeface="+mj-lt"/>
              </a:rPr>
              <a:t>T</a:t>
            </a:r>
            <a:r>
              <a:rPr lang="en-US" sz="4800" b="1" dirty="0" err="1">
                <a:effectLst>
                  <a:outerShdw blurRad="38100" dist="38100" dir="2700000" algn="tl">
                    <a:srgbClr val="000000">
                      <a:alpha val="43137"/>
                    </a:srgbClr>
                  </a:outerShdw>
                </a:effectLst>
                <a:latin typeface="+mj-lt"/>
              </a:rPr>
              <a:t>ips</a:t>
            </a:r>
            <a:r>
              <a:rPr lang="en-US" sz="4800" b="1" dirty="0">
                <a:effectLst>
                  <a:outerShdw blurRad="38100" dist="38100" dir="2700000" algn="tl">
                    <a:srgbClr val="000000">
                      <a:alpha val="43137"/>
                    </a:srgbClr>
                  </a:outerShdw>
                </a:effectLst>
                <a:latin typeface="+mj-lt"/>
              </a:rPr>
              <a:t> and Tricks of a successful proposal</a:t>
            </a:r>
            <a:endParaRPr lang="en-US" sz="3200" b="1" dirty="0">
              <a:effectLst>
                <a:outerShdw blurRad="38100" dist="38100" dir="2700000" algn="tl">
                  <a:srgbClr val="000000">
                    <a:alpha val="43137"/>
                  </a:srgbClr>
                </a:outerShdw>
              </a:effectLst>
              <a:latin typeface="+mj-lt"/>
            </a:endParaRPr>
          </a:p>
        </p:txBody>
      </p:sp>
      <p:sp>
        <p:nvSpPr>
          <p:cNvPr id="157" name="Rectángulo"/>
          <p:cNvSpPr/>
          <p:nvPr/>
        </p:nvSpPr>
        <p:spPr>
          <a:xfrm>
            <a:off x="9642361" y="5813600"/>
            <a:ext cx="531676" cy="369801"/>
          </a:xfrm>
          <a:prstGeom prst="rect">
            <a:avLst/>
          </a:prstGeom>
          <a:solidFill>
            <a:srgbClr val="FFFFFF"/>
          </a:solidFill>
          <a:ln w="12700">
            <a:miter lim="400000"/>
          </a:ln>
        </p:spPr>
        <p:txBody>
          <a:bodyPr lIns="25400" tIns="25400" rIns="25400" bIns="25400" anchor="ctr"/>
          <a:lstStyle/>
          <a:p>
            <a:pPr algn="ctr" defTabSz="412750">
              <a:defRPr sz="3200">
                <a:solidFill>
                  <a:srgbClr val="FFFFFF"/>
                </a:solidFill>
                <a:latin typeface="Helvetica Neue Medium"/>
                <a:ea typeface="Helvetica Neue Medium"/>
                <a:cs typeface="Helvetica Neue Medium"/>
                <a:sym typeface="Helvetica Neue Medium"/>
              </a:defRPr>
            </a:pPr>
            <a:endParaRPr sz="1600"/>
          </a:p>
        </p:txBody>
      </p:sp>
      <p:pic>
        <p:nvPicPr>
          <p:cNvPr id="158" name="Imagen" descr="Imagen"/>
          <p:cNvPicPr>
            <a:picLocks noChangeAspect="1"/>
          </p:cNvPicPr>
          <p:nvPr/>
        </p:nvPicPr>
        <p:blipFill>
          <a:blip r:embed="rId5"/>
          <a:stretch>
            <a:fillRect/>
          </a:stretch>
        </p:blipFill>
        <p:spPr>
          <a:xfrm>
            <a:off x="9660401" y="5843808"/>
            <a:ext cx="495597" cy="329068"/>
          </a:xfrm>
          <a:prstGeom prst="rect">
            <a:avLst/>
          </a:prstGeom>
          <a:ln w="12700">
            <a:miter lim="400000"/>
          </a:ln>
        </p:spPr>
      </p:pic>
      <p:sp>
        <p:nvSpPr>
          <p:cNvPr id="11" name="TextBox 10">
            <a:extLst>
              <a:ext uri="{FF2B5EF4-FFF2-40B4-BE49-F238E27FC236}">
                <a16:creationId xmlns:a16="http://schemas.microsoft.com/office/drawing/2014/main" id="{666E7255-1043-A704-AEEF-646A3D2E9D0E}"/>
              </a:ext>
            </a:extLst>
          </p:cNvPr>
          <p:cNvSpPr txBox="1"/>
          <p:nvPr/>
        </p:nvSpPr>
        <p:spPr>
          <a:xfrm>
            <a:off x="6963613" y="6516313"/>
            <a:ext cx="1304844" cy="359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defTabSz="1219169" hangingPunct="0"/>
            <a:r>
              <a:rPr lang="fr-FR" sz="2000" dirty="0">
                <a:solidFill>
                  <a:schemeClr val="bg1"/>
                </a:solidFill>
                <a:latin typeface="NeueHaasDisplay-Roman"/>
                <a:ea typeface="NeueHaasDisplay-Roman"/>
                <a:cs typeface="NeueHaasDisplay-Roman"/>
                <a:sym typeface="NeueHaasDisplay-Roman"/>
              </a:rPr>
              <a:t>08 -02-2024</a:t>
            </a:r>
            <a:endParaRPr lang="en-US" sz="2000" dirty="0">
              <a:solidFill>
                <a:schemeClr val="bg1"/>
              </a:solidFill>
              <a:latin typeface="NeueHaasDisplay-Roman"/>
              <a:ea typeface="NeueHaasDisplay-Roman"/>
              <a:cs typeface="NeueHaasDisplay-Roman"/>
              <a:sym typeface="NeueHaasDisplay-Roman"/>
            </a:endParaRPr>
          </a:p>
        </p:txBody>
      </p:sp>
    </p:spTree>
    <p:extLst>
      <p:ext uri="{BB962C8B-B14F-4D97-AF65-F5344CB8AC3E}">
        <p14:creationId xmlns:p14="http://schemas.microsoft.com/office/powerpoint/2010/main" val="13492632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04B2891C-F8A0-012B-48A0-9B8584DDCE6B}"/>
              </a:ext>
            </a:extLst>
          </p:cNvPr>
          <p:cNvSpPr txBox="1">
            <a:spLocks/>
          </p:cNvSpPr>
          <p:nvPr/>
        </p:nvSpPr>
        <p:spPr>
          <a:xfrm>
            <a:off x="1422967" y="1895549"/>
            <a:ext cx="8617504" cy="4939552"/>
          </a:xfrm>
          <a:prstGeom prst="rect">
            <a:avLst/>
          </a:prstGeom>
          <a:noFill/>
          <a:ln>
            <a:noFill/>
          </a:ln>
        </p:spPr>
        <p:txBody>
          <a:bodyPr spcFirstLastPara="1" vert="horz" wrap="square" lIns="91425" tIns="45700" rIns="91425" bIns="45700" anchor="t" anchorCtr="0">
            <a:normAutofit/>
          </a:bodyPr>
          <a:lstStyle>
            <a:lvl1pPr marL="457200" marR="0" lvl="0" indent="-431800" algn="l" rtl="0" eaLnBrk="1" latinLnBrk="0" hangingPunct="1">
              <a:spcBef>
                <a:spcPts val="640"/>
              </a:spcBef>
              <a:spcAft>
                <a:spcPts val="0"/>
              </a:spcAft>
              <a:buClr>
                <a:schemeClr val="dk1"/>
              </a:buClr>
              <a:buSzPts val="3200"/>
              <a:buFont typeface="Arial"/>
              <a:buChar char="•"/>
              <a:defRPr kumimoji="0" sz="3200" b="0" i="0" u="none" strike="noStrike" kern="1200" cap="none">
                <a:solidFill>
                  <a:schemeClr val="dk1"/>
                </a:solidFill>
                <a:latin typeface="Cambria"/>
                <a:ea typeface="Cambria"/>
                <a:cs typeface="Cambria"/>
                <a:sym typeface="Cambria"/>
              </a:defRPr>
            </a:lvl1pPr>
            <a:lvl2pPr marL="914400" marR="0" lvl="1" indent="-406400" algn="l" rtl="0" eaLnBrk="1" latinLnBrk="0" hangingPunct="1">
              <a:spcBef>
                <a:spcPts val="560"/>
              </a:spcBef>
              <a:spcAft>
                <a:spcPts val="0"/>
              </a:spcAft>
              <a:buClr>
                <a:schemeClr val="dk1"/>
              </a:buClr>
              <a:buSzPts val="2800"/>
              <a:buFont typeface="Arial"/>
              <a:buChar char="–"/>
              <a:defRPr kumimoji="0" sz="2800" b="0" i="0" u="none" strike="noStrike" kern="1200" cap="none">
                <a:solidFill>
                  <a:schemeClr val="dk1"/>
                </a:solidFill>
                <a:latin typeface="Cambria"/>
                <a:ea typeface="Cambria"/>
                <a:cs typeface="Cambria"/>
                <a:sym typeface="Cambria"/>
              </a:defRPr>
            </a:lvl2pPr>
            <a:lvl3pPr marL="1371600" marR="0" lvl="2" indent="-381000" algn="l" rtl="0" eaLnBrk="1" latinLnBrk="0" hangingPunct="1">
              <a:spcBef>
                <a:spcPts val="480"/>
              </a:spcBef>
              <a:spcAft>
                <a:spcPts val="0"/>
              </a:spcAft>
              <a:buClr>
                <a:schemeClr val="dk1"/>
              </a:buClr>
              <a:buSzPts val="2400"/>
              <a:buFont typeface="Arial"/>
              <a:buChar char="•"/>
              <a:defRPr kumimoji="0" sz="2400" b="0" i="0" u="none" strike="noStrike" kern="1200" cap="none">
                <a:solidFill>
                  <a:schemeClr val="dk1"/>
                </a:solidFill>
                <a:latin typeface="Cambria"/>
                <a:ea typeface="Cambria"/>
                <a:cs typeface="Cambria"/>
                <a:sym typeface="Cambria"/>
              </a:defRPr>
            </a:lvl3pPr>
            <a:lvl4pPr marL="1828800" marR="0" lvl="3" indent="-355600" algn="l" rtl="0" eaLnBrk="1" latinLnBrk="0" hangingPunct="1">
              <a:spcBef>
                <a:spcPts val="400"/>
              </a:spcBef>
              <a:spcAft>
                <a:spcPts val="0"/>
              </a:spcAft>
              <a:buClr>
                <a:schemeClr val="dk1"/>
              </a:buClr>
              <a:buSzPts val="2000"/>
              <a:buFont typeface="Arial"/>
              <a:buChar char="–"/>
              <a:defRPr kumimoji="0" sz="2000" b="0" i="0" u="none" strike="noStrike" kern="1200" cap="none">
                <a:solidFill>
                  <a:schemeClr val="dk1"/>
                </a:solidFill>
                <a:latin typeface="Cambria"/>
                <a:ea typeface="Cambria"/>
                <a:cs typeface="Cambria"/>
                <a:sym typeface="Cambria"/>
              </a:defRPr>
            </a:lvl4pPr>
            <a:lvl5pPr marL="2286000" marR="0" lvl="4" indent="-355600" algn="l" rtl="0" eaLnBrk="1" latinLnBrk="0" hangingPunct="1">
              <a:spcBef>
                <a:spcPts val="400"/>
              </a:spcBef>
              <a:spcAft>
                <a:spcPts val="0"/>
              </a:spcAft>
              <a:buClr>
                <a:schemeClr val="dk1"/>
              </a:buClr>
              <a:buSzPts val="2000"/>
              <a:buFont typeface="Arial"/>
              <a:buChar char="»"/>
              <a:defRPr kumimoji="0" sz="2000" b="0" i="0" u="none" strike="noStrike" kern="1200" cap="none">
                <a:solidFill>
                  <a:schemeClr val="dk1"/>
                </a:solidFill>
                <a:latin typeface="Cambria"/>
                <a:ea typeface="Cambria"/>
                <a:cs typeface="Cambria"/>
                <a:sym typeface="Cambria"/>
              </a:defRPr>
            </a:lvl5pPr>
            <a:lvl6pPr marL="2743200" marR="0" lvl="5" indent="-355600" algn="l" rtl="0" eaLnBrk="1" latinLnBrk="0" hangingPunct="1">
              <a:spcBef>
                <a:spcPts val="400"/>
              </a:spcBef>
              <a:spcAft>
                <a:spcPts val="0"/>
              </a:spcAft>
              <a:buClr>
                <a:schemeClr val="dk1"/>
              </a:buClr>
              <a:buSzPts val="2000"/>
              <a:buFont typeface="Arial"/>
              <a:buChar char="•"/>
              <a:defRPr kumimoji="0" sz="2000" b="0" i="0" u="none" strike="noStrike" kern="1200" cap="none" baseline="0">
                <a:solidFill>
                  <a:schemeClr val="dk1"/>
                </a:solidFill>
                <a:latin typeface="Calibri"/>
                <a:ea typeface="Calibri"/>
                <a:cs typeface="Calibri"/>
                <a:sym typeface="Calibri"/>
              </a:defRPr>
            </a:lvl6pPr>
            <a:lvl7pPr marL="3200400" marR="0" lvl="6" indent="-355600" algn="l" rtl="0" eaLnBrk="1" latinLnBrk="0" hangingPunct="1">
              <a:spcBef>
                <a:spcPts val="400"/>
              </a:spcBef>
              <a:spcAft>
                <a:spcPts val="0"/>
              </a:spcAft>
              <a:buClr>
                <a:schemeClr val="dk1"/>
              </a:buClr>
              <a:buSzPts val="2000"/>
              <a:buFont typeface="Arial"/>
              <a:buChar char="•"/>
              <a:defRPr kumimoji="0" sz="2000" b="0" i="0" u="none" strike="noStrike" kern="1200" cap="none" baseline="0">
                <a:solidFill>
                  <a:schemeClr val="dk1"/>
                </a:solidFill>
                <a:latin typeface="Calibri"/>
                <a:ea typeface="Calibri"/>
                <a:cs typeface="Calibri"/>
                <a:sym typeface="Calibri"/>
              </a:defRPr>
            </a:lvl7pPr>
            <a:lvl8pPr marL="3657600" marR="0" lvl="7" indent="-355600" algn="l" rtl="0" eaLnBrk="1" latinLnBrk="0" hangingPunct="1">
              <a:spcBef>
                <a:spcPts val="400"/>
              </a:spcBef>
              <a:spcAft>
                <a:spcPts val="0"/>
              </a:spcAft>
              <a:buClr>
                <a:schemeClr val="dk1"/>
              </a:buClr>
              <a:buSzPts val="2000"/>
              <a:buFont typeface="Arial"/>
              <a:buChar char="•"/>
              <a:defRPr kumimoji="0" sz="2000" b="0" i="0" u="none" strike="noStrike" kern="1200" cap="none" baseline="0">
                <a:solidFill>
                  <a:schemeClr val="dk1"/>
                </a:solidFill>
                <a:latin typeface="Calibri"/>
                <a:ea typeface="Calibri"/>
                <a:cs typeface="Calibri"/>
                <a:sym typeface="Calibri"/>
              </a:defRPr>
            </a:lvl8pPr>
            <a:lvl9pPr marL="4114800" marR="0" lvl="8" indent="-355600" algn="l" rtl="0" eaLnBrk="1" latinLnBrk="0" hangingPunct="1">
              <a:spcBef>
                <a:spcPts val="400"/>
              </a:spcBef>
              <a:spcAft>
                <a:spcPts val="0"/>
              </a:spcAft>
              <a:buClr>
                <a:schemeClr val="dk1"/>
              </a:buClr>
              <a:buSzPts val="2000"/>
              <a:buFont typeface="Arial"/>
              <a:buChar char="•"/>
              <a:defRPr kumimoji="0" sz="2000" b="0" i="0" u="none" strike="noStrike" kern="1200" cap="none" baseline="0">
                <a:solidFill>
                  <a:schemeClr val="dk1"/>
                </a:solidFill>
                <a:latin typeface="Calibri"/>
                <a:ea typeface="Calibri"/>
                <a:cs typeface="Calibri"/>
                <a:sym typeface="Calibri"/>
              </a:defRPr>
            </a:lvl9pPr>
          </a:lstStyle>
          <a:p>
            <a:pPr>
              <a:buClr>
                <a:schemeClr val="accent2"/>
              </a:buClr>
            </a:pPr>
            <a:r>
              <a:rPr lang="en-US" sz="2400" b="1" dirty="0">
                <a:solidFill>
                  <a:schemeClr val="tx1"/>
                </a:solidFill>
                <a:latin typeface="Cambria" panose="02040503050406030204" pitchFamily="18" charset="0"/>
                <a:ea typeface="Cambria" panose="02040503050406030204" pitchFamily="18" charset="0"/>
                <a:cs typeface="+mn-cs"/>
              </a:rPr>
              <a:t>Key objectives </a:t>
            </a:r>
            <a:r>
              <a:rPr lang="en-US" sz="2400" dirty="0">
                <a:solidFill>
                  <a:schemeClr val="tx1"/>
                </a:solidFill>
                <a:latin typeface="Cambria" panose="02040503050406030204" pitchFamily="18" charset="0"/>
                <a:ea typeface="Cambria" panose="02040503050406030204" pitchFamily="18" charset="0"/>
                <a:cs typeface="+mn-cs"/>
              </a:rPr>
              <a:t>are described mainly in </a:t>
            </a:r>
            <a:r>
              <a:rPr lang="en-US" sz="2400" b="1" dirty="0">
                <a:solidFill>
                  <a:srgbClr val="C00000"/>
                </a:solidFill>
                <a:latin typeface="Cambria" panose="02040503050406030204" pitchFamily="18" charset="0"/>
                <a:ea typeface="Cambria" panose="02040503050406030204" pitchFamily="18" charset="0"/>
                <a:cs typeface="+mn-cs"/>
              </a:rPr>
              <a:t>broad terms</a:t>
            </a:r>
            <a:r>
              <a:rPr lang="en-US" sz="2800" dirty="0">
                <a:latin typeface="+mj-lt"/>
              </a:rPr>
              <a:t>, </a:t>
            </a:r>
            <a:r>
              <a:rPr lang="en-US" sz="2400" dirty="0">
                <a:solidFill>
                  <a:schemeClr val="tx1"/>
                </a:solidFill>
                <a:latin typeface="Cambria" panose="02040503050406030204" pitchFamily="18" charset="0"/>
                <a:ea typeface="Cambria" panose="02040503050406030204" pitchFamily="18" charset="0"/>
                <a:cs typeface="+mn-cs"/>
              </a:rPr>
              <a:t>with specific objectives only listing work plan tasks.</a:t>
            </a:r>
          </a:p>
          <a:p>
            <a:pPr>
              <a:spcBef>
                <a:spcPts val="1200"/>
              </a:spcBef>
              <a:buClr>
                <a:schemeClr val="accent2"/>
              </a:buClr>
            </a:pPr>
            <a:r>
              <a:rPr lang="en-US" sz="2400" b="1" dirty="0">
                <a:solidFill>
                  <a:schemeClr val="tx1"/>
                </a:solidFill>
                <a:latin typeface="Cambria" panose="02040503050406030204" pitchFamily="18" charset="0"/>
                <a:ea typeface="Cambria" panose="02040503050406030204" pitchFamily="18" charset="0"/>
                <a:cs typeface="+mn-cs"/>
              </a:rPr>
              <a:t>The proposal </a:t>
            </a:r>
            <a:r>
              <a:rPr lang="en-US" sz="2400" b="1" dirty="0">
                <a:solidFill>
                  <a:srgbClr val="C00000"/>
                </a:solidFill>
                <a:latin typeface="Cambria" panose="02040503050406030204" pitchFamily="18" charset="0"/>
                <a:ea typeface="Cambria" panose="02040503050406030204" pitchFamily="18" charset="0"/>
                <a:cs typeface="+mn-cs"/>
              </a:rPr>
              <a:t>insufficiently develops the needs, the problems</a:t>
            </a:r>
            <a:r>
              <a:rPr lang="en-US" sz="2800" dirty="0">
                <a:solidFill>
                  <a:srgbClr val="FF0000"/>
                </a:solidFill>
                <a:latin typeface="+mj-lt"/>
              </a:rPr>
              <a:t> </a:t>
            </a:r>
            <a:r>
              <a:rPr lang="en-US" sz="2400" dirty="0">
                <a:solidFill>
                  <a:schemeClr val="tx1"/>
                </a:solidFill>
                <a:latin typeface="Cambria" panose="02040503050406030204" pitchFamily="18" charset="0"/>
                <a:ea typeface="Cambria" panose="02040503050406030204" pitchFamily="18" charset="0"/>
                <a:cs typeface="+mn-cs"/>
              </a:rPr>
              <a:t>and the opportunities of the project stakeholders.</a:t>
            </a:r>
          </a:p>
          <a:p>
            <a:pPr>
              <a:spcBef>
                <a:spcPts val="1200"/>
              </a:spcBef>
              <a:buClr>
                <a:schemeClr val="accent2"/>
              </a:buClr>
            </a:pPr>
            <a:r>
              <a:rPr lang="en-US" sz="2400" dirty="0">
                <a:solidFill>
                  <a:schemeClr val="tx1"/>
                </a:solidFill>
                <a:latin typeface="Cambria" panose="02040503050406030204" pitchFamily="18" charset="0"/>
                <a:ea typeface="Cambria" panose="02040503050406030204" pitchFamily="18" charset="0"/>
                <a:cs typeface="+mn-cs"/>
              </a:rPr>
              <a:t>There are only </a:t>
            </a:r>
            <a:r>
              <a:rPr lang="en-US" sz="2400" b="1" dirty="0">
                <a:solidFill>
                  <a:srgbClr val="C00000"/>
                </a:solidFill>
                <a:latin typeface="Cambria" panose="02040503050406030204" pitchFamily="18" charset="0"/>
                <a:ea typeface="Cambria" panose="02040503050406030204" pitchFamily="18" charset="0"/>
                <a:cs typeface="+mn-cs"/>
              </a:rPr>
              <a:t>weak links between the objectives and the work plan</a:t>
            </a:r>
            <a:r>
              <a:rPr lang="en-US" sz="2800" dirty="0">
                <a:latin typeface="+mj-lt"/>
              </a:rPr>
              <a:t>. </a:t>
            </a:r>
            <a:r>
              <a:rPr lang="en-US" sz="2400" dirty="0">
                <a:solidFill>
                  <a:schemeClr val="tx1"/>
                </a:solidFill>
                <a:latin typeface="Cambria" panose="02040503050406030204" pitchFamily="18" charset="0"/>
                <a:ea typeface="Cambria" panose="02040503050406030204" pitchFamily="18" charset="0"/>
                <a:cs typeface="+mn-cs"/>
              </a:rPr>
              <a:t>In some cases it does not become clear how the objectives will be addressed in each of the work packages.</a:t>
            </a:r>
          </a:p>
          <a:p>
            <a:pPr>
              <a:spcBef>
                <a:spcPts val="1200"/>
              </a:spcBef>
              <a:buClr>
                <a:schemeClr val="accent2"/>
              </a:buClr>
            </a:pPr>
            <a:r>
              <a:rPr lang="en-US" sz="2400" dirty="0">
                <a:solidFill>
                  <a:schemeClr val="tx1"/>
                </a:solidFill>
                <a:latin typeface="Cambria" panose="02040503050406030204" pitchFamily="18" charset="0"/>
                <a:ea typeface="Cambria" panose="02040503050406030204" pitchFamily="18" charset="0"/>
                <a:cs typeface="+mn-cs"/>
              </a:rPr>
              <a:t>Alternative production methods are not appropriately quantified and compared; so that the evaluation of the </a:t>
            </a:r>
            <a:r>
              <a:rPr lang="en-US" sz="2400" b="1" dirty="0">
                <a:solidFill>
                  <a:srgbClr val="C00000"/>
                </a:solidFill>
                <a:latin typeface="Cambria" panose="02040503050406030204" pitchFamily="18" charset="0"/>
                <a:ea typeface="Cambria" panose="02040503050406030204" pitchFamily="18" charset="0"/>
                <a:cs typeface="+mn-cs"/>
              </a:rPr>
              <a:t>techno-economic contribution is not entirely convincing.</a:t>
            </a:r>
          </a:p>
          <a:p>
            <a:pPr>
              <a:spcBef>
                <a:spcPts val="1200"/>
              </a:spcBef>
              <a:buClr>
                <a:schemeClr val="accent2"/>
              </a:buClr>
            </a:pPr>
            <a:endParaRPr lang="en-US" sz="2400" i="1" dirty="0">
              <a:latin typeface="+mj-lt"/>
            </a:endParaRPr>
          </a:p>
          <a:p>
            <a:endParaRPr lang="en-US" sz="3600" i="1" dirty="0"/>
          </a:p>
        </p:txBody>
      </p:sp>
      <p:sp>
        <p:nvSpPr>
          <p:cNvPr id="3" name="TextBox 2">
            <a:extLst>
              <a:ext uri="{FF2B5EF4-FFF2-40B4-BE49-F238E27FC236}">
                <a16:creationId xmlns:a16="http://schemas.microsoft.com/office/drawing/2014/main" id="{D77EDEA9-EBC2-A584-E601-F0C4ABDDABB0}"/>
              </a:ext>
            </a:extLst>
          </p:cNvPr>
          <p:cNvSpPr txBox="1"/>
          <p:nvPr/>
        </p:nvSpPr>
        <p:spPr>
          <a:xfrm>
            <a:off x="3195394" y="1018457"/>
            <a:ext cx="4805098" cy="584775"/>
          </a:xfrm>
          <a:prstGeom prst="rect">
            <a:avLst/>
          </a:prstGeom>
          <a:noFill/>
        </p:spPr>
        <p:txBody>
          <a:bodyPr wrap="none" rtlCol="0">
            <a:spAutoFit/>
          </a:bodyPr>
          <a:lstStyle/>
          <a:p>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Criticism from Evaluators</a:t>
            </a:r>
          </a:p>
        </p:txBody>
      </p:sp>
      <p:sp>
        <p:nvSpPr>
          <p:cNvPr id="6" name="Rectangle 5">
            <a:extLst>
              <a:ext uri="{FF2B5EF4-FFF2-40B4-BE49-F238E27FC236}">
                <a16:creationId xmlns:a16="http://schemas.microsoft.com/office/drawing/2014/main" id="{288FBBC8-DFFC-78AF-E734-2BD40729A389}"/>
              </a:ext>
            </a:extLst>
          </p:cNvPr>
          <p:cNvSpPr/>
          <p:nvPr/>
        </p:nvSpPr>
        <p:spPr>
          <a:xfrm>
            <a:off x="80682" y="-1"/>
            <a:ext cx="12111318" cy="75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1549257-64F1-BD46-581D-1B9772983BA1}"/>
              </a:ext>
            </a:extLst>
          </p:cNvPr>
          <p:cNvSpPr txBox="1">
            <a:spLocks/>
          </p:cNvSpPr>
          <p:nvPr/>
        </p:nvSpPr>
        <p:spPr>
          <a:xfrm>
            <a:off x="3560617" y="68155"/>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EXCELLECE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Tree>
    <p:extLst>
      <p:ext uri="{BB962C8B-B14F-4D97-AF65-F5344CB8AC3E}">
        <p14:creationId xmlns:p14="http://schemas.microsoft.com/office/powerpoint/2010/main" val="257223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248AD96-1C11-4A4C-7C8D-1A280BDA0B27}"/>
              </a:ext>
            </a:extLst>
          </p:cNvPr>
          <p:cNvSpPr/>
          <p:nvPr/>
        </p:nvSpPr>
        <p:spPr>
          <a:xfrm>
            <a:off x="2268071" y="1185085"/>
            <a:ext cx="8780929" cy="4558490"/>
          </a:xfrm>
          <a:prstGeom prst="roundRect">
            <a:avLst/>
          </a:prstGeom>
          <a:solidFill>
            <a:srgbClr val="00B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FBF6B45-140D-7619-E22F-DAF0106A9A61}"/>
              </a:ext>
            </a:extLst>
          </p:cNvPr>
          <p:cNvSpPr/>
          <p:nvPr/>
        </p:nvSpPr>
        <p:spPr>
          <a:xfrm>
            <a:off x="2393016" y="1255059"/>
            <a:ext cx="8484534" cy="156434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86B5C9E-1D42-811C-4887-ED5CD547A3FC}"/>
              </a:ext>
            </a:extLst>
          </p:cNvPr>
          <p:cNvSpPr txBox="1"/>
          <p:nvPr/>
        </p:nvSpPr>
        <p:spPr>
          <a:xfrm>
            <a:off x="2743649" y="1349090"/>
            <a:ext cx="7829772" cy="3016210"/>
          </a:xfrm>
          <a:prstGeom prst="rect">
            <a:avLst/>
          </a:prstGeom>
          <a:noFill/>
        </p:spPr>
        <p:txBody>
          <a:bodyPr wrap="none" rtlCol="0">
            <a:spAutoFit/>
          </a:bodyPr>
          <a:lstStyle/>
          <a:p>
            <a:r>
              <a:rPr lang="en-US" sz="2800" dirty="0">
                <a:latin typeface="Cambria" panose="02040503050406030204" pitchFamily="18" charset="0"/>
                <a:ea typeface="Cambria" panose="02040503050406030204" pitchFamily="18" charset="0"/>
                <a:sym typeface="Cambria"/>
              </a:rPr>
              <a:t>2.1. Expected Impacts</a:t>
            </a:r>
          </a:p>
          <a:p>
            <a:endParaRPr lang="en-US" sz="2800" dirty="0">
              <a:latin typeface="Cambria" panose="02040503050406030204" pitchFamily="18" charset="0"/>
              <a:ea typeface="Cambria" panose="02040503050406030204" pitchFamily="18" charset="0"/>
              <a:sym typeface="Cambria"/>
            </a:endParaRPr>
          </a:p>
          <a:p>
            <a:r>
              <a:rPr lang="en-US" sz="2800" dirty="0">
                <a:latin typeface="Cambria" panose="02040503050406030204" pitchFamily="18" charset="0"/>
                <a:ea typeface="Cambria" panose="02040503050406030204" pitchFamily="18" charset="0"/>
                <a:sym typeface="Cambria"/>
              </a:rPr>
              <a:t>2.2. Measures to maximise impact</a:t>
            </a:r>
          </a:p>
          <a:p>
            <a:endParaRPr lang="en-US" sz="2400" dirty="0">
              <a:latin typeface="Cambria" panose="02040503050406030204" pitchFamily="18" charset="0"/>
              <a:ea typeface="Cambria" panose="02040503050406030204" pitchFamily="18" charset="0"/>
              <a:sym typeface="Cambria"/>
            </a:endParaRPr>
          </a:p>
          <a:p>
            <a:pPr marL="457200" indent="-457200">
              <a:buAutoNum type="alphaLcParenR"/>
            </a:pPr>
            <a:r>
              <a:rPr lang="en-US" sz="3200" dirty="0">
                <a:solidFill>
                  <a:schemeClr val="bg1"/>
                </a:solidFill>
                <a:latin typeface="Cambria" panose="02040503050406030204" pitchFamily="18" charset="0"/>
                <a:ea typeface="Cambria" panose="02040503050406030204" pitchFamily="18" charset="0"/>
                <a:sym typeface="Cambria"/>
              </a:rPr>
              <a:t>Dissemination and exploitation of results</a:t>
            </a:r>
          </a:p>
          <a:p>
            <a:pPr marL="457200" indent="-457200">
              <a:buAutoNum type="alphaLcParenR"/>
            </a:pPr>
            <a:r>
              <a:rPr lang="en-US" sz="3200" dirty="0">
                <a:solidFill>
                  <a:schemeClr val="bg1"/>
                </a:solidFill>
                <a:latin typeface="Cambria" panose="02040503050406030204" pitchFamily="18" charset="0"/>
                <a:ea typeface="Cambria" panose="02040503050406030204" pitchFamily="18" charset="0"/>
                <a:sym typeface="Cambria"/>
              </a:rPr>
              <a:t>Communication activities</a:t>
            </a:r>
          </a:p>
          <a:p>
            <a:endParaRPr lang="en-US" dirty="0"/>
          </a:p>
        </p:txBody>
      </p:sp>
      <p:sp>
        <p:nvSpPr>
          <p:cNvPr id="11" name="TextBox 10">
            <a:extLst>
              <a:ext uri="{FF2B5EF4-FFF2-40B4-BE49-F238E27FC236}">
                <a16:creationId xmlns:a16="http://schemas.microsoft.com/office/drawing/2014/main" id="{683EB9FA-5D17-A9E2-EE3F-048F3A66A91A}"/>
              </a:ext>
            </a:extLst>
          </p:cNvPr>
          <p:cNvSpPr txBox="1"/>
          <p:nvPr/>
        </p:nvSpPr>
        <p:spPr>
          <a:xfrm>
            <a:off x="8326084" y="1514009"/>
            <a:ext cx="1209562" cy="523220"/>
          </a:xfrm>
          <a:prstGeom prst="rect">
            <a:avLst/>
          </a:prstGeom>
          <a:noFill/>
        </p:spPr>
        <p:txBody>
          <a:bodyPr wrap="none" rtlCol="0">
            <a:spAutoFit/>
          </a:bodyPr>
          <a:lstStyle/>
          <a:p>
            <a:r>
              <a:rPr lang="fr-FR" sz="2800" b="1" i="1" dirty="0"/>
              <a:t>Stage1</a:t>
            </a:r>
            <a:endParaRPr lang="en-US" sz="2800" b="1" i="1" dirty="0"/>
          </a:p>
        </p:txBody>
      </p:sp>
      <p:sp>
        <p:nvSpPr>
          <p:cNvPr id="12" name="TextBox 11">
            <a:extLst>
              <a:ext uri="{FF2B5EF4-FFF2-40B4-BE49-F238E27FC236}">
                <a16:creationId xmlns:a16="http://schemas.microsoft.com/office/drawing/2014/main" id="{2CC03758-2F46-005C-EC27-63B160842274}"/>
              </a:ext>
            </a:extLst>
          </p:cNvPr>
          <p:cNvSpPr txBox="1"/>
          <p:nvPr/>
        </p:nvSpPr>
        <p:spPr>
          <a:xfrm>
            <a:off x="6211534" y="4459331"/>
            <a:ext cx="1209562" cy="523220"/>
          </a:xfrm>
          <a:prstGeom prst="rect">
            <a:avLst/>
          </a:prstGeom>
          <a:noFill/>
        </p:spPr>
        <p:txBody>
          <a:bodyPr wrap="none" rtlCol="0">
            <a:spAutoFit/>
          </a:bodyPr>
          <a:lstStyle/>
          <a:p>
            <a:r>
              <a:rPr lang="fr-FR" sz="2800" b="1" i="1" dirty="0"/>
              <a:t>Stage2</a:t>
            </a:r>
            <a:endParaRPr lang="en-US" sz="2800" b="1" i="1" dirty="0"/>
          </a:p>
        </p:txBody>
      </p:sp>
      <p:sp>
        <p:nvSpPr>
          <p:cNvPr id="2" name="Rectangle 1">
            <a:extLst>
              <a:ext uri="{FF2B5EF4-FFF2-40B4-BE49-F238E27FC236}">
                <a16:creationId xmlns:a16="http://schemas.microsoft.com/office/drawing/2014/main" id="{2BE6F817-724A-CB1C-4390-2CD49EF9789D}"/>
              </a:ext>
            </a:extLst>
          </p:cNvPr>
          <p:cNvSpPr/>
          <p:nvPr/>
        </p:nvSpPr>
        <p:spPr>
          <a:xfrm>
            <a:off x="0" y="0"/>
            <a:ext cx="12334876" cy="75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B690705-2FDB-CFFA-F7F5-08D28699B5ED}"/>
              </a:ext>
            </a:extLst>
          </p:cNvPr>
          <p:cNvSpPr txBox="1">
            <a:spLocks/>
          </p:cNvSpPr>
          <p:nvPr/>
        </p:nvSpPr>
        <p:spPr>
          <a:xfrm>
            <a:off x="3560617" y="68155"/>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IMPACT</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Tree>
    <p:extLst>
      <p:ext uri="{BB962C8B-B14F-4D97-AF65-F5344CB8AC3E}">
        <p14:creationId xmlns:p14="http://schemas.microsoft.com/office/powerpoint/2010/main" val="275283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6247" y="1293400"/>
            <a:ext cx="10850953" cy="3728585"/>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n-GB" sz="2000" dirty="0">
                <a:latin typeface="Cambria" panose="02040503050406030204" pitchFamily="18" charset="0"/>
                <a:ea typeface="Cambria" panose="02040503050406030204" pitchFamily="18" charset="0"/>
                <a:cs typeface="Times New Roman" panose="02020603050405020304" pitchFamily="18" charset="0"/>
              </a:rPr>
              <a:t>Be CLEAR and SPECIFIC to your proposed project and its objectives, avoid general terms. </a:t>
            </a:r>
          </a:p>
          <a:p>
            <a:pPr marL="342900" lvl="0" indent="-342900">
              <a:lnSpc>
                <a:spcPct val="150000"/>
              </a:lnSpc>
              <a:buFont typeface="Arial" panose="020B0604020202020204" pitchFamily="34" charset="0"/>
              <a:buChar char="•"/>
            </a:pPr>
            <a:r>
              <a:rPr lang="en-GB" sz="2000" b="1" dirty="0">
                <a:latin typeface="Cambria" panose="02040503050406030204" pitchFamily="18" charset="0"/>
                <a:ea typeface="Cambria" panose="02040503050406030204" pitchFamily="18" charset="0"/>
                <a:cs typeface="Times New Roman" panose="02020603050405020304" pitchFamily="18" charset="0"/>
              </a:rPr>
              <a:t>USE QUANTIFIED KPIs AND TARGETS/VALUES, </a:t>
            </a:r>
            <a:r>
              <a:rPr lang="en-GB" sz="2000" dirty="0">
                <a:latin typeface="Cambria" panose="02040503050406030204" pitchFamily="18" charset="0"/>
                <a:ea typeface="Cambria" panose="02040503050406030204" pitchFamily="18" charset="0"/>
                <a:cs typeface="Times New Roman" panose="02020603050405020304" pitchFamily="18" charset="0"/>
              </a:rPr>
              <a:t>Means of </a:t>
            </a:r>
            <a:r>
              <a:rPr lang="en-GB" sz="2000" b="1" dirty="0">
                <a:latin typeface="Cambria" panose="02040503050406030204" pitchFamily="18" charset="0"/>
                <a:ea typeface="Cambria" panose="02040503050406030204" pitchFamily="18" charset="0"/>
                <a:cs typeface="Times New Roman" panose="02020603050405020304" pitchFamily="18" charset="0"/>
              </a:rPr>
              <a:t>VERIFYING/MEASURING.</a:t>
            </a:r>
            <a:endParaRPr lang="en-GB" sz="2000" dirty="0">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en-GB" sz="2000" b="1" dirty="0">
                <a:latin typeface="Cambria" panose="02040503050406030204" pitchFamily="18" charset="0"/>
                <a:ea typeface="Cambria" panose="02040503050406030204" pitchFamily="18" charset="0"/>
                <a:cs typeface="Times New Roman" panose="02020603050405020304" pitchFamily="18" charset="0"/>
              </a:rPr>
              <a:t>Classify Impacts</a:t>
            </a:r>
            <a:r>
              <a:rPr lang="en-GB" sz="2000" dirty="0">
                <a:latin typeface="Cambria" panose="02040503050406030204" pitchFamily="18" charset="0"/>
                <a:ea typeface="Cambria" panose="02040503050406030204" pitchFamily="18" charset="0"/>
                <a:cs typeface="Times New Roman" panose="02020603050405020304" pitchFamily="18" charset="0"/>
              </a:rPr>
              <a:t>: Social, Economic, Environment, Political, Technological advancement.</a:t>
            </a:r>
          </a:p>
          <a:p>
            <a:pPr marL="342900" lvl="0" indent="-342900">
              <a:lnSpc>
                <a:spcPct val="150000"/>
              </a:lnSpc>
              <a:buFont typeface="Arial" panose="020B0604020202020204" pitchFamily="34" charset="0"/>
              <a:buChar char="•"/>
            </a:pPr>
            <a:r>
              <a:rPr lang="en-GB" sz="2000" dirty="0">
                <a:latin typeface="Cambria" panose="02040503050406030204" pitchFamily="18" charset="0"/>
                <a:ea typeface="Cambria" panose="02040503050406030204" pitchFamily="18" charset="0"/>
                <a:cs typeface="Times New Roman" panose="02020603050405020304" pitchFamily="18" charset="0"/>
              </a:rPr>
              <a:t>Define </a:t>
            </a:r>
            <a:r>
              <a:rPr lang="en-GB" sz="2000" b="1" dirty="0">
                <a:latin typeface="Cambria" panose="02040503050406030204" pitchFamily="18" charset="0"/>
                <a:ea typeface="Cambria" panose="02040503050406030204" pitchFamily="18" charset="0"/>
                <a:cs typeface="Times New Roman" panose="02020603050405020304" pitchFamily="18" charset="0"/>
              </a:rPr>
              <a:t>TARGET GROUPS </a:t>
            </a:r>
            <a:r>
              <a:rPr lang="en-GB" sz="2000" dirty="0">
                <a:latin typeface="Cambria" panose="02040503050406030204" pitchFamily="18" charset="0"/>
                <a:ea typeface="Cambria" panose="02040503050406030204" pitchFamily="18" charset="0"/>
                <a:cs typeface="Times New Roman" panose="02020603050405020304" pitchFamily="18" charset="0"/>
              </a:rPr>
              <a:t>and </a:t>
            </a:r>
            <a:r>
              <a:rPr lang="en-GB" sz="2000" b="1" dirty="0">
                <a:latin typeface="Cambria" panose="02040503050406030204" pitchFamily="18" charset="0"/>
                <a:ea typeface="Cambria" panose="02040503050406030204" pitchFamily="18" charset="0"/>
                <a:cs typeface="Times New Roman" panose="02020603050405020304" pitchFamily="18" charset="0"/>
              </a:rPr>
              <a:t>BENEFICIARIES</a:t>
            </a:r>
            <a:r>
              <a:rPr lang="en-GB" sz="2000" dirty="0">
                <a:latin typeface="Cambria" panose="02040503050406030204" pitchFamily="18" charset="0"/>
                <a:ea typeface="Cambria" panose="02040503050406030204" pitchFamily="18" charset="0"/>
                <a:cs typeface="Times New Roman" panose="02020603050405020304" pitchFamily="18" charset="0"/>
              </a:rPr>
              <a:t> (i.e. small farmers, organic food market…) and the geographical coverage (involved countries).</a:t>
            </a:r>
          </a:p>
          <a:p>
            <a:pPr marL="342900" indent="-342900">
              <a:lnSpc>
                <a:spcPct val="150000"/>
              </a:lnSpc>
              <a:buFont typeface="Arial" panose="020B0604020202020204" pitchFamily="34" charset="0"/>
              <a:buChar char="•"/>
            </a:pPr>
            <a:r>
              <a:rPr lang="en-GB" sz="2000" dirty="0">
                <a:latin typeface="Cambria" panose="02040503050406030204" pitchFamily="18" charset="0"/>
                <a:ea typeface="Cambria" panose="02040503050406030204" pitchFamily="18" charset="0"/>
                <a:cs typeface="Times New Roman" panose="02020603050405020304" pitchFamily="18" charset="0"/>
              </a:rPr>
              <a:t> Describe how your project will contribute to each of the expected impacts mentioned in the PRIMA AWP, (</a:t>
            </a:r>
            <a:r>
              <a:rPr lang="en-GB" sz="2000" b="1" dirty="0">
                <a:latin typeface="Cambria" panose="02040503050406030204" pitchFamily="18" charset="0"/>
                <a:ea typeface="Cambria" panose="02040503050406030204" pitchFamily="18" charset="0"/>
                <a:cs typeface="Times New Roman" panose="02020603050405020304" pitchFamily="18" charset="0"/>
              </a:rPr>
              <a:t>Topic: Expected Impact</a:t>
            </a:r>
            <a:r>
              <a:rPr lang="en-GB" sz="2000" dirty="0">
                <a:latin typeface="Cambria" panose="02040503050406030204" pitchFamily="18" charset="0"/>
                <a:ea typeface="Cambria" panose="02040503050406030204" pitchFamily="18" charset="0"/>
                <a:cs typeface="Times New Roman" panose="02020603050405020304" pitchFamily="18" charset="0"/>
              </a:rPr>
              <a:t>).</a:t>
            </a:r>
          </a:p>
          <a:p>
            <a:pPr marL="342900" indent="-342900">
              <a:lnSpc>
                <a:spcPct val="150000"/>
              </a:lnSpc>
              <a:buFont typeface="Arial" panose="020B0604020202020204" pitchFamily="34" charset="0"/>
              <a:buChar char="•"/>
            </a:pPr>
            <a:r>
              <a:rPr lang="en-GB" sz="2000" dirty="0">
                <a:latin typeface="Cambria" panose="02040503050406030204" pitchFamily="18" charset="0"/>
                <a:ea typeface="Cambria" panose="02040503050406030204" pitchFamily="18" charset="0"/>
                <a:cs typeface="Times New Roman" panose="02020603050405020304" pitchFamily="18" charset="0"/>
              </a:rPr>
              <a:t>Do not forget the </a:t>
            </a:r>
            <a:r>
              <a:rPr lang="en-GB" sz="2000" b="1" dirty="0">
                <a:latin typeface="Cambria" panose="02040503050406030204" pitchFamily="18" charset="0"/>
                <a:ea typeface="Cambria" panose="02040503050406030204" pitchFamily="18" charset="0"/>
                <a:cs typeface="Times New Roman" panose="02020603050405020304" pitchFamily="18" charset="0"/>
              </a:rPr>
              <a:t>Cross cutting areas </a:t>
            </a:r>
            <a:r>
              <a:rPr lang="en-GB" sz="2000" dirty="0">
                <a:latin typeface="Cambria" panose="02040503050406030204" pitchFamily="18" charset="0"/>
                <a:ea typeface="Cambria" panose="02040503050406030204" pitchFamily="18" charset="0"/>
                <a:cs typeface="Times New Roman" panose="02020603050405020304" pitchFamily="18" charset="0"/>
              </a:rPr>
              <a:t>(i.e. ICT revolution, gender issue,….)</a:t>
            </a:r>
          </a:p>
        </p:txBody>
      </p:sp>
      <p:sp>
        <p:nvSpPr>
          <p:cNvPr id="2" name="TextBox 1">
            <a:extLst>
              <a:ext uri="{FF2B5EF4-FFF2-40B4-BE49-F238E27FC236}">
                <a16:creationId xmlns:a16="http://schemas.microsoft.com/office/drawing/2014/main" id="{8CCB7A79-BD99-D3B5-97A8-92584E62F298}"/>
              </a:ext>
            </a:extLst>
          </p:cNvPr>
          <p:cNvSpPr txBox="1"/>
          <p:nvPr/>
        </p:nvSpPr>
        <p:spPr>
          <a:xfrm>
            <a:off x="3645834" y="852959"/>
            <a:ext cx="6043642" cy="584775"/>
          </a:xfrm>
          <a:prstGeom prst="rect">
            <a:avLst/>
          </a:prstGeom>
          <a:noFill/>
        </p:spPr>
        <p:txBody>
          <a:bodyPr wrap="none" rtlCol="0">
            <a:spAutoFit/>
          </a:bodyPr>
          <a:lstStyle/>
          <a:p>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2.1. Expected Impacts (2/3 Pages)</a:t>
            </a:r>
          </a:p>
        </p:txBody>
      </p:sp>
      <p:graphicFrame>
        <p:nvGraphicFramePr>
          <p:cNvPr id="11" name="Table 7">
            <a:extLst>
              <a:ext uri="{FF2B5EF4-FFF2-40B4-BE49-F238E27FC236}">
                <a16:creationId xmlns:a16="http://schemas.microsoft.com/office/drawing/2014/main" id="{6E32CE97-6730-B5DA-99C8-4DD5C5C711D6}"/>
              </a:ext>
            </a:extLst>
          </p:cNvPr>
          <p:cNvGraphicFramePr>
            <a:graphicFrameLocks noGrp="1"/>
          </p:cNvGraphicFramePr>
          <p:nvPr>
            <p:extLst>
              <p:ext uri="{D42A27DB-BD31-4B8C-83A1-F6EECF244321}">
                <p14:modId xmlns:p14="http://schemas.microsoft.com/office/powerpoint/2010/main" val="1522105048"/>
              </p:ext>
            </p:extLst>
          </p:nvPr>
        </p:nvGraphicFramePr>
        <p:xfrm>
          <a:off x="1549212" y="5062701"/>
          <a:ext cx="9995087" cy="942340"/>
        </p:xfrm>
        <a:graphic>
          <a:graphicData uri="http://schemas.openxmlformats.org/drawingml/2006/table">
            <a:tbl>
              <a:tblPr firstRow="1" bandRow="1">
                <a:tableStyleId>{5C22544A-7EE6-4342-B048-85BDC9FD1C3A}</a:tableStyleId>
              </a:tblPr>
              <a:tblGrid>
                <a:gridCol w="3397023">
                  <a:extLst>
                    <a:ext uri="{9D8B030D-6E8A-4147-A177-3AD203B41FA5}">
                      <a16:colId xmlns:a16="http://schemas.microsoft.com/office/drawing/2014/main" val="897983479"/>
                    </a:ext>
                  </a:extLst>
                </a:gridCol>
                <a:gridCol w="3462350">
                  <a:extLst>
                    <a:ext uri="{9D8B030D-6E8A-4147-A177-3AD203B41FA5}">
                      <a16:colId xmlns:a16="http://schemas.microsoft.com/office/drawing/2014/main" val="895931903"/>
                    </a:ext>
                  </a:extLst>
                </a:gridCol>
                <a:gridCol w="1886328">
                  <a:extLst>
                    <a:ext uri="{9D8B030D-6E8A-4147-A177-3AD203B41FA5}">
                      <a16:colId xmlns:a16="http://schemas.microsoft.com/office/drawing/2014/main" val="1521213524"/>
                    </a:ext>
                  </a:extLst>
                </a:gridCol>
                <a:gridCol w="1249386">
                  <a:extLst>
                    <a:ext uri="{9D8B030D-6E8A-4147-A177-3AD203B41FA5}">
                      <a16:colId xmlns:a16="http://schemas.microsoft.com/office/drawing/2014/main" val="1808148905"/>
                    </a:ext>
                  </a:extLst>
                </a:gridCol>
              </a:tblGrid>
              <a:tr h="942340">
                <a:tc>
                  <a:txBody>
                    <a:bodyPr/>
                    <a:lstStyle/>
                    <a:p>
                      <a:r>
                        <a:rPr lang="en-US" noProof="0"/>
                        <a:t>Expected impacts (Topic)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Project’s out put contribution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a:t>KPI</a:t>
                      </a:r>
                    </a:p>
                    <a:p>
                      <a:endParaRPr lang="en-US" noProof="0"/>
                    </a:p>
                  </a:txBody>
                  <a:tcPr/>
                </a:tc>
                <a:tc>
                  <a:txBody>
                    <a:bodyPr/>
                    <a:lstStyle/>
                    <a:p>
                      <a:r>
                        <a:rPr lang="en-US" noProof="0" dirty="0"/>
                        <a:t>Expected Value</a:t>
                      </a:r>
                    </a:p>
                  </a:txBody>
                  <a:tcPr/>
                </a:tc>
                <a:extLst>
                  <a:ext uri="{0D108BD9-81ED-4DB2-BD59-A6C34878D82A}">
                    <a16:rowId xmlns:a16="http://schemas.microsoft.com/office/drawing/2014/main" val="4142348170"/>
                  </a:ext>
                </a:extLst>
              </a:tr>
            </a:tbl>
          </a:graphicData>
        </a:graphic>
      </p:graphicFrame>
      <p:graphicFrame>
        <p:nvGraphicFramePr>
          <p:cNvPr id="12" name="Table 7">
            <a:extLst>
              <a:ext uri="{FF2B5EF4-FFF2-40B4-BE49-F238E27FC236}">
                <a16:creationId xmlns:a16="http://schemas.microsoft.com/office/drawing/2014/main" id="{AE597A34-3017-23EA-496F-D630DC3A72ED}"/>
              </a:ext>
            </a:extLst>
          </p:cNvPr>
          <p:cNvGraphicFramePr>
            <a:graphicFrameLocks noGrp="1"/>
          </p:cNvGraphicFramePr>
          <p:nvPr>
            <p:extLst>
              <p:ext uri="{D42A27DB-BD31-4B8C-83A1-F6EECF244321}">
                <p14:modId xmlns:p14="http://schemas.microsoft.com/office/powerpoint/2010/main" val="3869392178"/>
              </p:ext>
            </p:extLst>
          </p:nvPr>
        </p:nvGraphicFramePr>
        <p:xfrm>
          <a:off x="1549211" y="6045757"/>
          <a:ext cx="9995088" cy="771098"/>
        </p:xfrm>
        <a:graphic>
          <a:graphicData uri="http://schemas.openxmlformats.org/drawingml/2006/table">
            <a:tbl>
              <a:tblPr firstRow="1" bandRow="1">
                <a:tableStyleId>{5C22544A-7EE6-4342-B048-85BDC9FD1C3A}</a:tableStyleId>
              </a:tblPr>
              <a:tblGrid>
                <a:gridCol w="3331696">
                  <a:extLst>
                    <a:ext uri="{9D8B030D-6E8A-4147-A177-3AD203B41FA5}">
                      <a16:colId xmlns:a16="http://schemas.microsoft.com/office/drawing/2014/main" val="1680912705"/>
                    </a:ext>
                  </a:extLst>
                </a:gridCol>
                <a:gridCol w="3331696">
                  <a:extLst>
                    <a:ext uri="{9D8B030D-6E8A-4147-A177-3AD203B41FA5}">
                      <a16:colId xmlns:a16="http://schemas.microsoft.com/office/drawing/2014/main" val="3660451748"/>
                    </a:ext>
                  </a:extLst>
                </a:gridCol>
                <a:gridCol w="3331696">
                  <a:extLst>
                    <a:ext uri="{9D8B030D-6E8A-4147-A177-3AD203B41FA5}">
                      <a16:colId xmlns:a16="http://schemas.microsoft.com/office/drawing/2014/main" val="252912050"/>
                    </a:ext>
                  </a:extLst>
                </a:gridCol>
              </a:tblGrid>
              <a:tr h="771098">
                <a:tc>
                  <a:txBody>
                    <a:bodyPr/>
                    <a:lstStyle/>
                    <a:p>
                      <a:r>
                        <a:rPr lang="en-US" sz="2200" noProof="0" dirty="0"/>
                        <a:t>Expected Impact</a:t>
                      </a:r>
                    </a:p>
                  </a:txBody>
                  <a:tcPr>
                    <a:solidFill>
                      <a:schemeClr val="accent1"/>
                    </a:solidFill>
                  </a:tcPr>
                </a:tc>
                <a:tc>
                  <a:txBody>
                    <a:bodyPr/>
                    <a:lstStyle/>
                    <a:p>
                      <a:r>
                        <a:rPr lang="en-US" sz="2200" noProof="0" dirty="0"/>
                        <a:t>Stakeholders </a:t>
                      </a:r>
                    </a:p>
                    <a:p>
                      <a:r>
                        <a:rPr lang="en-US" sz="2200" noProof="0" dirty="0"/>
                        <a:t>Beneficiaries</a:t>
                      </a:r>
                    </a:p>
                  </a:txBody>
                  <a:tcPr>
                    <a:solidFill>
                      <a:schemeClr val="accent1"/>
                    </a:solidFill>
                  </a:tcPr>
                </a:tc>
                <a:tc>
                  <a:txBody>
                    <a:bodyPr/>
                    <a:lstStyle/>
                    <a:p>
                      <a:r>
                        <a:rPr lang="en-US" sz="2200" noProof="0" dirty="0"/>
                        <a:t>Project Outcomes</a:t>
                      </a:r>
                    </a:p>
                  </a:txBody>
                  <a:tcPr>
                    <a:solidFill>
                      <a:schemeClr val="accent1"/>
                    </a:solidFill>
                  </a:tcPr>
                </a:tc>
                <a:extLst>
                  <a:ext uri="{0D108BD9-81ED-4DB2-BD59-A6C34878D82A}">
                    <a16:rowId xmlns:a16="http://schemas.microsoft.com/office/drawing/2014/main" val="1228932065"/>
                  </a:ext>
                </a:extLst>
              </a:tr>
            </a:tbl>
          </a:graphicData>
        </a:graphic>
      </p:graphicFrame>
      <p:sp>
        <p:nvSpPr>
          <p:cNvPr id="6" name="Rectangle 5">
            <a:extLst>
              <a:ext uri="{FF2B5EF4-FFF2-40B4-BE49-F238E27FC236}">
                <a16:creationId xmlns:a16="http://schemas.microsoft.com/office/drawing/2014/main" id="{7FA0C2C6-FA6C-2B44-E1C9-AC7C5731D53D}"/>
              </a:ext>
            </a:extLst>
          </p:cNvPr>
          <p:cNvSpPr/>
          <p:nvPr/>
        </p:nvSpPr>
        <p:spPr>
          <a:xfrm>
            <a:off x="0" y="0"/>
            <a:ext cx="12334876" cy="75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D7F3213-4BA5-14D9-E2FB-60EF179FADC4}"/>
              </a:ext>
            </a:extLst>
          </p:cNvPr>
          <p:cNvSpPr txBox="1">
            <a:spLocks/>
          </p:cNvSpPr>
          <p:nvPr/>
        </p:nvSpPr>
        <p:spPr>
          <a:xfrm>
            <a:off x="3560617" y="68155"/>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IMPACT</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Tree>
    <p:extLst>
      <p:ext uri="{BB962C8B-B14F-4D97-AF65-F5344CB8AC3E}">
        <p14:creationId xmlns:p14="http://schemas.microsoft.com/office/powerpoint/2010/main" val="2770066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9097" y="2152055"/>
            <a:ext cx="10850953" cy="501675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Cambria" panose="02040503050406030204" pitchFamily="18" charset="0"/>
                <a:ea typeface="Cambria" panose="02040503050406030204" pitchFamily="18" charset="0"/>
                <a:cs typeface="Times New Roman" panose="02020603050405020304" pitchFamily="18" charset="0"/>
              </a:rPr>
              <a:t>Provide a draft plan for the dissemination and exploitation of the project’s results</a:t>
            </a:r>
          </a:p>
          <a:p>
            <a:pPr marL="342900" indent="-342900">
              <a:lnSpc>
                <a:spcPct val="150000"/>
              </a:lnSpc>
              <a:buFont typeface="Arial" panose="020B0604020202020204" pitchFamily="34" charset="0"/>
              <a:buChar char="•"/>
            </a:pPr>
            <a:r>
              <a:rPr lang="en-US" sz="2000" dirty="0">
                <a:latin typeface="Cambria" panose="02040503050406030204" pitchFamily="18" charset="0"/>
                <a:ea typeface="Cambria" panose="02040503050406030204" pitchFamily="18" charset="0"/>
                <a:cs typeface="Times New Roman" panose="02020603050405020304" pitchFamily="18" charset="0"/>
              </a:rPr>
              <a:t>The plan, should be </a:t>
            </a:r>
            <a:r>
              <a:rPr lang="en-US" sz="2000" b="1" dirty="0">
                <a:latin typeface="Cambria" panose="02040503050406030204" pitchFamily="18" charset="0"/>
                <a:ea typeface="Cambria" panose="02040503050406030204" pitchFamily="18" charset="0"/>
                <a:cs typeface="Times New Roman" panose="02020603050405020304" pitchFamily="18" charset="0"/>
              </a:rPr>
              <a:t>proportionate to the scale </a:t>
            </a:r>
            <a:r>
              <a:rPr lang="en-US" sz="2000" dirty="0">
                <a:latin typeface="Cambria" panose="02040503050406030204" pitchFamily="18" charset="0"/>
                <a:ea typeface="Cambria" panose="02040503050406030204" pitchFamily="18" charset="0"/>
                <a:cs typeface="Times New Roman" panose="02020603050405020304" pitchFamily="18" charset="0"/>
              </a:rPr>
              <a:t>of the project, and should contain measures to be implemented both </a:t>
            </a:r>
            <a:r>
              <a:rPr lang="en-US" sz="2000" b="1" dirty="0">
                <a:latin typeface="Cambria" panose="02040503050406030204" pitchFamily="18" charset="0"/>
                <a:ea typeface="Cambria" panose="02040503050406030204" pitchFamily="18" charset="0"/>
                <a:cs typeface="Times New Roman" panose="02020603050405020304" pitchFamily="18" charset="0"/>
              </a:rPr>
              <a:t>during and after the end of the project</a:t>
            </a:r>
            <a:r>
              <a:rPr lang="en-US" sz="2000" dirty="0">
                <a:latin typeface="Cambria" panose="02040503050406030204" pitchFamily="18" charset="0"/>
                <a:ea typeface="Cambria" panose="02040503050406030204" pitchFamily="18" charset="0"/>
                <a:cs typeface="Times New Roman" panose="02020603050405020304" pitchFamily="18" charset="0"/>
              </a:rPr>
              <a:t>. For </a:t>
            </a:r>
            <a:r>
              <a:rPr lang="en-US" sz="2000" b="1" dirty="0">
                <a:latin typeface="Cambria" panose="02040503050406030204" pitchFamily="18" charset="0"/>
                <a:ea typeface="Cambria" panose="02040503050406030204" pitchFamily="18" charset="0"/>
                <a:cs typeface="Times New Roman" panose="02020603050405020304" pitchFamily="18" charset="0"/>
              </a:rPr>
              <a:t>innovation actions</a:t>
            </a:r>
            <a:r>
              <a:rPr lang="en-US" sz="2000" dirty="0">
                <a:latin typeface="Cambria" panose="02040503050406030204" pitchFamily="18" charset="0"/>
                <a:ea typeface="Cambria" panose="02040503050406030204" pitchFamily="18" charset="0"/>
                <a:cs typeface="Times New Roman" panose="02020603050405020304" pitchFamily="18" charset="0"/>
              </a:rPr>
              <a:t>, in </a:t>
            </a:r>
            <a:r>
              <a:rPr lang="es-ES" sz="2000" dirty="0">
                <a:latin typeface="Cambria" panose="02040503050406030204" pitchFamily="18" charset="0"/>
                <a:ea typeface="Cambria" panose="02040503050406030204" pitchFamily="18" charset="0"/>
                <a:cs typeface="Times New Roman" panose="02020603050405020304" pitchFamily="18" charset="0"/>
              </a:rPr>
              <a:t>particular, </a:t>
            </a:r>
            <a:r>
              <a:rPr lang="es-ES" sz="2000" dirty="0" err="1">
                <a:latin typeface="Cambria" panose="02040503050406030204" pitchFamily="18" charset="0"/>
                <a:ea typeface="Cambria" panose="02040503050406030204" pitchFamily="18" charset="0"/>
                <a:cs typeface="Times New Roman" panose="02020603050405020304" pitchFamily="18" charset="0"/>
              </a:rPr>
              <a:t>please</a:t>
            </a:r>
            <a:r>
              <a:rPr lang="es-ES" sz="2000" dirty="0">
                <a:latin typeface="Cambria" panose="02040503050406030204" pitchFamily="18" charset="0"/>
                <a:ea typeface="Cambria" panose="02040503050406030204" pitchFamily="18" charset="0"/>
                <a:cs typeface="Times New Roman" panose="02020603050405020304" pitchFamily="18" charset="0"/>
              </a:rPr>
              <a:t> describe </a:t>
            </a:r>
            <a:r>
              <a:rPr lang="es-ES" sz="2000" b="1" dirty="0">
                <a:latin typeface="Cambria" panose="02040503050406030204" pitchFamily="18" charset="0"/>
                <a:ea typeface="Cambria" panose="02040503050406030204" pitchFamily="18" charset="0"/>
                <a:cs typeface="Times New Roman" panose="02020603050405020304" pitchFamily="18" charset="0"/>
              </a:rPr>
              <a:t>a </a:t>
            </a:r>
            <a:r>
              <a:rPr lang="es-ES" sz="2000" b="1" dirty="0" err="1">
                <a:latin typeface="Cambria" panose="02040503050406030204" pitchFamily="18" charset="0"/>
                <a:ea typeface="Cambria" panose="02040503050406030204" pitchFamily="18" charset="0"/>
                <a:cs typeface="Times New Roman" panose="02020603050405020304" pitchFamily="18" charset="0"/>
              </a:rPr>
              <a:t>credible</a:t>
            </a:r>
            <a:r>
              <a:rPr lang="es-ES" sz="2000" b="1" dirty="0">
                <a:latin typeface="Cambria" panose="02040503050406030204" pitchFamily="18" charset="0"/>
                <a:ea typeface="Cambria" panose="02040503050406030204" pitchFamily="18" charset="0"/>
                <a:cs typeface="Times New Roman" panose="02020603050405020304" pitchFamily="18" charset="0"/>
              </a:rPr>
              <a:t> </a:t>
            </a:r>
            <a:r>
              <a:rPr lang="en-US" sz="2000" b="1" dirty="0">
                <a:latin typeface="Cambria" panose="02040503050406030204" pitchFamily="18" charset="0"/>
                <a:ea typeface="Cambria" panose="02040503050406030204" pitchFamily="18" charset="0"/>
                <a:cs typeface="Times New Roman" panose="02020603050405020304" pitchFamily="18" charset="0"/>
              </a:rPr>
              <a:t>path to deliver these innovations to the market</a:t>
            </a:r>
            <a:r>
              <a:rPr lang="en-US" sz="2000" dirty="0">
                <a:latin typeface="Cambria" panose="02040503050406030204" pitchFamily="18" charset="0"/>
                <a:ea typeface="Cambria" panose="02040503050406030204" pitchFamily="18" charset="0"/>
                <a:cs typeface="Times New Roman" panose="02020603050405020304" pitchFamily="18" charset="0"/>
              </a:rPr>
              <a:t>. </a:t>
            </a:r>
          </a:p>
          <a:p>
            <a:pPr marL="342900" indent="-342900">
              <a:lnSpc>
                <a:spcPct val="150000"/>
              </a:lnSpc>
              <a:buFont typeface="Arial" panose="020B0604020202020204" pitchFamily="34" charset="0"/>
              <a:buChar char="•"/>
            </a:pPr>
            <a:r>
              <a:rPr lang="en-US" sz="2000" dirty="0">
                <a:latin typeface="Cambria" panose="02040503050406030204" pitchFamily="18" charset="0"/>
                <a:ea typeface="Cambria" panose="02040503050406030204" pitchFamily="18" charset="0"/>
                <a:cs typeface="Times New Roman" panose="02020603050405020304" pitchFamily="18" charset="0"/>
              </a:rPr>
              <a:t>What do you want to disseminate, to </a:t>
            </a:r>
            <a:r>
              <a:rPr lang="en-US" sz="2000" b="1" dirty="0">
                <a:latin typeface="Cambria" panose="02040503050406030204" pitchFamily="18" charset="0"/>
                <a:ea typeface="Cambria" panose="02040503050406030204" pitchFamily="18" charset="0"/>
                <a:cs typeface="Times New Roman" panose="02020603050405020304" pitchFamily="18" charset="0"/>
              </a:rPr>
              <a:t>Whom, Why, How and When</a:t>
            </a:r>
            <a:r>
              <a:rPr lang="en-US" sz="2000" dirty="0">
                <a:latin typeface="Cambria" panose="02040503050406030204" pitchFamily="18" charset="0"/>
                <a:ea typeface="Cambria" panose="02040503050406030204" pitchFamily="18" charset="0"/>
                <a:cs typeface="Times New Roman" panose="02020603050405020304" pitchFamily="18" charset="0"/>
              </a:rPr>
              <a:t>.</a:t>
            </a:r>
          </a:p>
          <a:p>
            <a:pPr marL="342900" indent="-342900">
              <a:lnSpc>
                <a:spcPct val="150000"/>
              </a:lnSpc>
              <a:buFont typeface="Arial" panose="020B0604020202020204" pitchFamily="34" charset="0"/>
              <a:buChar char="•"/>
            </a:pPr>
            <a:r>
              <a:rPr lang="en-US" sz="2000" b="1" dirty="0">
                <a:latin typeface="Cambria" panose="02040503050406030204" pitchFamily="18" charset="0"/>
                <a:ea typeface="Cambria" panose="02040503050406030204" pitchFamily="18" charset="0"/>
                <a:cs typeface="Times New Roman" panose="02020603050405020304" pitchFamily="18" charset="0"/>
              </a:rPr>
              <a:t>All partners </a:t>
            </a:r>
            <a:r>
              <a:rPr lang="en-US" sz="2000" dirty="0">
                <a:latin typeface="Cambria" panose="02040503050406030204" pitchFamily="18" charset="0"/>
                <a:ea typeface="Cambria" panose="02040503050406030204" pitchFamily="18" charset="0"/>
                <a:cs typeface="Times New Roman" panose="02020603050405020304" pitchFamily="18" charset="0"/>
              </a:rPr>
              <a:t>need to be </a:t>
            </a:r>
            <a:r>
              <a:rPr lang="en-US" sz="2000" b="1" dirty="0">
                <a:latin typeface="Cambria" panose="02040503050406030204" pitchFamily="18" charset="0"/>
                <a:ea typeface="Cambria" panose="02040503050406030204" pitchFamily="18" charset="0"/>
                <a:cs typeface="Times New Roman" panose="02020603050405020304" pitchFamily="18" charset="0"/>
              </a:rPr>
              <a:t>involved</a:t>
            </a:r>
          </a:p>
          <a:p>
            <a:pPr marL="342900" indent="-342900">
              <a:lnSpc>
                <a:spcPct val="150000"/>
              </a:lnSpc>
              <a:buFont typeface="Arial" panose="020B0604020202020204" pitchFamily="34" charset="0"/>
              <a:buChar char="•"/>
            </a:pPr>
            <a:r>
              <a:rPr lang="en-US" sz="2000" dirty="0">
                <a:latin typeface="Cambria" panose="02040503050406030204" pitchFamily="18" charset="0"/>
                <a:ea typeface="Cambria" panose="02040503050406030204" pitchFamily="18" charset="0"/>
                <a:cs typeface="Times New Roman" panose="02020603050405020304" pitchFamily="18" charset="0"/>
              </a:rPr>
              <a:t>Explain what </a:t>
            </a:r>
            <a:r>
              <a:rPr lang="en-US" sz="2000" b="1" dirty="0">
                <a:latin typeface="Cambria" panose="02040503050406030204" pitchFamily="18" charset="0"/>
                <a:ea typeface="Cambria" panose="02040503050406030204" pitchFamily="18" charset="0"/>
                <a:cs typeface="Times New Roman" panose="02020603050405020304" pitchFamily="18" charset="0"/>
              </a:rPr>
              <a:t>specific stakeholders </a:t>
            </a:r>
            <a:r>
              <a:rPr lang="en-US" sz="2000" dirty="0">
                <a:latin typeface="Cambria" panose="02040503050406030204" pitchFamily="18" charset="0"/>
                <a:ea typeface="Cambria" panose="02040503050406030204" pitchFamily="18" charset="0"/>
                <a:cs typeface="Times New Roman" panose="02020603050405020304" pitchFamily="18" charset="0"/>
              </a:rPr>
              <a:t>you are targeting with each activity</a:t>
            </a:r>
          </a:p>
          <a:p>
            <a:pPr marL="342900" indent="-342900">
              <a:lnSpc>
                <a:spcPct val="150000"/>
              </a:lnSpc>
              <a:buFont typeface="Arial" panose="020B0604020202020204" pitchFamily="34" charset="0"/>
              <a:buChar char="•"/>
            </a:pPr>
            <a:r>
              <a:rPr lang="en-US" sz="2000" dirty="0">
                <a:latin typeface="Cambria" panose="02040503050406030204" pitchFamily="18" charset="0"/>
                <a:ea typeface="Cambria" panose="02040503050406030204" pitchFamily="18" charset="0"/>
                <a:cs typeface="Times New Roman" panose="02020603050405020304" pitchFamily="18" charset="0"/>
              </a:rPr>
              <a:t>How often the dissemination plan may be updated, why and by whom</a:t>
            </a:r>
          </a:p>
          <a:p>
            <a:pPr marL="342900" indent="-342900">
              <a:lnSpc>
                <a:spcPct val="150000"/>
              </a:lnSpc>
              <a:buFont typeface="Arial" panose="020B0604020202020204" pitchFamily="34" charset="0"/>
              <a:buChar char="•"/>
            </a:pPr>
            <a:r>
              <a:rPr lang="en-US" sz="2000" b="1" dirty="0">
                <a:latin typeface="Cambria" panose="02040503050406030204" pitchFamily="18" charset="0"/>
                <a:ea typeface="Cambria" panose="02040503050406030204" pitchFamily="18" charset="0"/>
                <a:cs typeface="Times New Roman" panose="02020603050405020304" pitchFamily="18" charset="0"/>
              </a:rPr>
              <a:t>Use a table i</a:t>
            </a:r>
            <a:r>
              <a:rPr lang="en-US" sz="2000" dirty="0">
                <a:latin typeface="Cambria" panose="02040503050406030204" pitchFamily="18" charset="0"/>
                <a:ea typeface="Cambria" panose="02040503050406030204" pitchFamily="18" charset="0"/>
                <a:cs typeface="Times New Roman" panose="02020603050405020304" pitchFamily="18" charset="0"/>
              </a:rPr>
              <a:t>ndicating how the impact of dissemination will be measured, also include a contingency plan</a:t>
            </a:r>
          </a:p>
          <a:p>
            <a:pPr marL="342900" indent="-342900" algn="l">
              <a:buFont typeface="Arial" panose="020B0604020202020204" pitchFamily="34" charset="0"/>
              <a:buChar char="•"/>
            </a:pPr>
            <a:endParaRPr lang="en-GB" sz="2000" dirty="0">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CCB7A79-BD99-D3B5-97A8-92584E62F298}"/>
              </a:ext>
            </a:extLst>
          </p:cNvPr>
          <p:cNvSpPr txBox="1"/>
          <p:nvPr/>
        </p:nvSpPr>
        <p:spPr>
          <a:xfrm>
            <a:off x="1661272" y="905716"/>
            <a:ext cx="6754350" cy="584775"/>
          </a:xfrm>
          <a:prstGeom prst="rect">
            <a:avLst/>
          </a:prstGeom>
          <a:noFill/>
        </p:spPr>
        <p:txBody>
          <a:bodyPr wrap="none" rtlCol="0">
            <a:spAutoFit/>
          </a:bodyPr>
          <a:lstStyle/>
          <a:p>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2.2. Measures to </a:t>
            </a:r>
            <a:r>
              <a:rPr lang="en-US" sz="3200" b="1" dirty="0" err="1">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maximise</a:t>
            </a:r>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the impact</a:t>
            </a:r>
          </a:p>
        </p:txBody>
      </p:sp>
      <p:sp>
        <p:nvSpPr>
          <p:cNvPr id="8" name="Rectangle 7">
            <a:extLst>
              <a:ext uri="{FF2B5EF4-FFF2-40B4-BE49-F238E27FC236}">
                <a16:creationId xmlns:a16="http://schemas.microsoft.com/office/drawing/2014/main" id="{4863B0FE-2DDC-1FC4-CE27-3B8C7ACD6BCF}"/>
              </a:ext>
            </a:extLst>
          </p:cNvPr>
          <p:cNvSpPr/>
          <p:nvPr/>
        </p:nvSpPr>
        <p:spPr>
          <a:xfrm>
            <a:off x="0" y="0"/>
            <a:ext cx="12192000" cy="75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FFA0C6B-F41F-BC2B-EFD4-4F1FCFA99299}"/>
              </a:ext>
            </a:extLst>
          </p:cNvPr>
          <p:cNvSpPr txBox="1">
            <a:spLocks/>
          </p:cNvSpPr>
          <p:nvPr/>
        </p:nvSpPr>
        <p:spPr>
          <a:xfrm>
            <a:off x="3560617" y="68155"/>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IMPACT</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
        <p:nvSpPr>
          <p:cNvPr id="10" name="TextBox 9">
            <a:extLst>
              <a:ext uri="{FF2B5EF4-FFF2-40B4-BE49-F238E27FC236}">
                <a16:creationId xmlns:a16="http://schemas.microsoft.com/office/drawing/2014/main" id="{9878D9D6-0A73-DF3E-8B64-EA24C1CCA8D9}"/>
              </a:ext>
            </a:extLst>
          </p:cNvPr>
          <p:cNvSpPr txBox="1"/>
          <p:nvPr/>
        </p:nvSpPr>
        <p:spPr>
          <a:xfrm>
            <a:off x="1242567" y="1636608"/>
            <a:ext cx="7682357" cy="461665"/>
          </a:xfrm>
          <a:prstGeom prst="rect">
            <a:avLst/>
          </a:prstGeom>
          <a:noFill/>
        </p:spPr>
        <p:txBody>
          <a:bodyPr wrap="square" rtlCol="0">
            <a:spAutoFit/>
          </a:bodyPr>
          <a:lstStyle/>
          <a:p>
            <a:r>
              <a:rPr lang="fr-FR" sz="2400" b="1" i="1" dirty="0"/>
              <a:t>a) </a:t>
            </a:r>
            <a:r>
              <a:rPr lang="en-US" sz="2400" b="1" i="1" dirty="0">
                <a:latin typeface="Cambria" panose="02040503050406030204" pitchFamily="18" charset="0"/>
                <a:ea typeface="Cambria" panose="02040503050406030204" pitchFamily="18" charset="0"/>
                <a:sym typeface="Cambria"/>
              </a:rPr>
              <a:t>Dissemination and exploitation of</a:t>
            </a:r>
            <a:r>
              <a:rPr lang="fr-FR" sz="2400" b="1" i="1" dirty="0"/>
              <a:t>  </a:t>
            </a:r>
            <a:r>
              <a:rPr lang="fr-FR" sz="2400" b="1" i="1" dirty="0" err="1"/>
              <a:t>results</a:t>
            </a:r>
            <a:r>
              <a:rPr lang="fr-FR" sz="2400" b="1" i="1" dirty="0"/>
              <a:t> </a:t>
            </a:r>
            <a:endParaRPr lang="en-US" sz="2400" b="1" i="1" dirty="0"/>
          </a:p>
        </p:txBody>
      </p:sp>
    </p:spTree>
    <p:extLst>
      <p:ext uri="{BB962C8B-B14F-4D97-AF65-F5344CB8AC3E}">
        <p14:creationId xmlns:p14="http://schemas.microsoft.com/office/powerpoint/2010/main" val="1332590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CB7A79-BD99-D3B5-97A8-92584E62F298}"/>
              </a:ext>
            </a:extLst>
          </p:cNvPr>
          <p:cNvSpPr txBox="1"/>
          <p:nvPr/>
        </p:nvSpPr>
        <p:spPr>
          <a:xfrm>
            <a:off x="1661272" y="905716"/>
            <a:ext cx="6754350" cy="584775"/>
          </a:xfrm>
          <a:prstGeom prst="rect">
            <a:avLst/>
          </a:prstGeom>
          <a:noFill/>
        </p:spPr>
        <p:txBody>
          <a:bodyPr wrap="none" rtlCol="0">
            <a:spAutoFit/>
          </a:bodyPr>
          <a:lstStyle/>
          <a:p>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2.2. Measures to </a:t>
            </a:r>
            <a:r>
              <a:rPr lang="en-US" sz="3200" b="1" dirty="0" err="1">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maximise</a:t>
            </a:r>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the impact</a:t>
            </a:r>
          </a:p>
        </p:txBody>
      </p:sp>
      <p:sp>
        <p:nvSpPr>
          <p:cNvPr id="8" name="Rectangle 7">
            <a:extLst>
              <a:ext uri="{FF2B5EF4-FFF2-40B4-BE49-F238E27FC236}">
                <a16:creationId xmlns:a16="http://schemas.microsoft.com/office/drawing/2014/main" id="{4863B0FE-2DDC-1FC4-CE27-3B8C7ACD6BCF}"/>
              </a:ext>
            </a:extLst>
          </p:cNvPr>
          <p:cNvSpPr/>
          <p:nvPr/>
        </p:nvSpPr>
        <p:spPr>
          <a:xfrm>
            <a:off x="0" y="0"/>
            <a:ext cx="12192000" cy="75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FFA0C6B-F41F-BC2B-EFD4-4F1FCFA99299}"/>
              </a:ext>
            </a:extLst>
          </p:cNvPr>
          <p:cNvSpPr txBox="1">
            <a:spLocks/>
          </p:cNvSpPr>
          <p:nvPr/>
        </p:nvSpPr>
        <p:spPr>
          <a:xfrm>
            <a:off x="3560617" y="68155"/>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IMPACT</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
        <p:nvSpPr>
          <p:cNvPr id="10" name="TextBox 9">
            <a:extLst>
              <a:ext uri="{FF2B5EF4-FFF2-40B4-BE49-F238E27FC236}">
                <a16:creationId xmlns:a16="http://schemas.microsoft.com/office/drawing/2014/main" id="{9878D9D6-0A73-DF3E-8B64-EA24C1CCA8D9}"/>
              </a:ext>
            </a:extLst>
          </p:cNvPr>
          <p:cNvSpPr txBox="1"/>
          <p:nvPr/>
        </p:nvSpPr>
        <p:spPr>
          <a:xfrm>
            <a:off x="1242567" y="1636608"/>
            <a:ext cx="7682357" cy="461665"/>
          </a:xfrm>
          <a:prstGeom prst="rect">
            <a:avLst/>
          </a:prstGeom>
          <a:noFill/>
        </p:spPr>
        <p:txBody>
          <a:bodyPr wrap="square" rtlCol="0">
            <a:spAutoFit/>
          </a:bodyPr>
          <a:lstStyle/>
          <a:p>
            <a:r>
              <a:rPr lang="fr-FR" sz="2400" b="1" i="1" dirty="0"/>
              <a:t>b) </a:t>
            </a:r>
            <a:r>
              <a:rPr lang="fr-FR" sz="2400" b="1" i="1" dirty="0">
                <a:latin typeface="Cambria" panose="02040503050406030204" pitchFamily="18" charset="0"/>
                <a:ea typeface="Cambria" panose="02040503050406030204" pitchFamily="18" charset="0"/>
                <a:sym typeface="Cambria"/>
              </a:rPr>
              <a:t>Communication </a:t>
            </a:r>
            <a:r>
              <a:rPr lang="fr-FR" sz="2400" b="1" i="1" dirty="0" err="1">
                <a:latin typeface="Cambria" panose="02040503050406030204" pitchFamily="18" charset="0"/>
                <a:ea typeface="Cambria" panose="02040503050406030204" pitchFamily="18" charset="0"/>
                <a:sym typeface="Cambria"/>
              </a:rPr>
              <a:t>activities</a:t>
            </a:r>
            <a:endParaRPr lang="en-US" sz="2400" b="1" i="1" dirty="0"/>
          </a:p>
        </p:txBody>
      </p:sp>
      <p:pic>
        <p:nvPicPr>
          <p:cNvPr id="4" name="Picture 3">
            <a:extLst>
              <a:ext uri="{FF2B5EF4-FFF2-40B4-BE49-F238E27FC236}">
                <a16:creationId xmlns:a16="http://schemas.microsoft.com/office/drawing/2014/main" id="{3686B5F9-1F69-E082-04E2-C18BC3DBBE2B}"/>
              </a:ext>
            </a:extLst>
          </p:cNvPr>
          <p:cNvPicPr>
            <a:picLocks noChangeAspect="1"/>
          </p:cNvPicPr>
          <p:nvPr/>
        </p:nvPicPr>
        <p:blipFill>
          <a:blip r:embed="rId2"/>
          <a:stretch>
            <a:fillRect/>
          </a:stretch>
        </p:blipFill>
        <p:spPr>
          <a:xfrm>
            <a:off x="1661272" y="2759588"/>
            <a:ext cx="9016646" cy="4000279"/>
          </a:xfrm>
          <a:prstGeom prst="rect">
            <a:avLst/>
          </a:prstGeom>
        </p:spPr>
      </p:pic>
    </p:spTree>
    <p:extLst>
      <p:ext uri="{BB962C8B-B14F-4D97-AF65-F5344CB8AC3E}">
        <p14:creationId xmlns:p14="http://schemas.microsoft.com/office/powerpoint/2010/main" val="1339499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38CE32-B073-6716-7E6D-8175D1E4F82F}"/>
              </a:ext>
            </a:extLst>
          </p:cNvPr>
          <p:cNvSpPr txBox="1"/>
          <p:nvPr/>
        </p:nvSpPr>
        <p:spPr>
          <a:xfrm>
            <a:off x="1498226" y="1931759"/>
            <a:ext cx="9486900" cy="4708981"/>
          </a:xfrm>
          <a:prstGeom prst="rect">
            <a:avLst/>
          </a:prstGeom>
          <a:noFill/>
        </p:spPr>
        <p:txBody>
          <a:bodyPr wrap="square">
            <a:spAutoFit/>
          </a:bodyPr>
          <a:lstStyle/>
          <a:p>
            <a:pPr marL="457200" indent="-457200">
              <a:buFont typeface="+mj-lt"/>
              <a:buAutoNum type="arabicPeriod"/>
            </a:pPr>
            <a:r>
              <a:rPr lang="en-US" sz="2800" dirty="0">
                <a:latin typeface="Cambria" panose="02040503050406030204" pitchFamily="18" charset="0"/>
                <a:ea typeface="Cambria" panose="02040503050406030204" pitchFamily="18" charset="0"/>
                <a:cs typeface="Times New Roman" panose="02020603050405020304" pitchFamily="18" charset="0"/>
              </a:rPr>
              <a:t>Ensure the project will meet each of the </a:t>
            </a:r>
            <a:r>
              <a:rPr lang="en-US" sz="3000" b="1" dirty="0">
                <a:effectLst/>
                <a:latin typeface="inherit"/>
                <a:ea typeface="Times New Roman" panose="02020603050405020304" pitchFamily="18" charset="0"/>
                <a:cs typeface="Arial" panose="020B0604020202020204" pitchFamily="34" charset="0"/>
              </a:rPr>
              <a:t>“</a:t>
            </a:r>
            <a:r>
              <a:rPr lang="en-US" sz="3000" b="1" dirty="0">
                <a:solidFill>
                  <a:srgbClr val="FF0000"/>
                </a:solidFill>
                <a:effectLst/>
                <a:latin typeface="inherit"/>
                <a:ea typeface="Times New Roman" panose="02020603050405020304" pitchFamily="18" charset="0"/>
                <a:cs typeface="Arial" panose="020B0604020202020204" pitchFamily="34" charset="0"/>
              </a:rPr>
              <a:t>expected impacts”</a:t>
            </a:r>
          </a:p>
          <a:p>
            <a:pPr marL="457200" indent="-457200">
              <a:buFont typeface="+mj-lt"/>
              <a:buAutoNum type="arabicPeriod"/>
            </a:pPr>
            <a:r>
              <a:rPr lang="en-US" sz="2800" dirty="0">
                <a:latin typeface="Cambria" panose="02040503050406030204" pitchFamily="18" charset="0"/>
                <a:ea typeface="Cambria" panose="02040503050406030204" pitchFamily="18" charset="0"/>
                <a:cs typeface="Times New Roman" panose="02020603050405020304" pitchFamily="18" charset="0"/>
              </a:rPr>
              <a:t>Identify</a:t>
            </a:r>
            <a:r>
              <a:rPr lang="en-US" sz="3000" b="1" dirty="0">
                <a:latin typeface="inherit"/>
                <a:cs typeface="Arial" panose="020B0604020202020204" pitchFamily="34" charset="0"/>
              </a:rPr>
              <a:t> </a:t>
            </a:r>
            <a:r>
              <a:rPr lang="en-US" sz="3000" b="1" dirty="0">
                <a:solidFill>
                  <a:srgbClr val="FF0000"/>
                </a:solidFill>
                <a:latin typeface="inherit"/>
                <a:cs typeface="Arial" panose="020B0604020202020204" pitchFamily="34" charset="0"/>
              </a:rPr>
              <a:t>further impacts </a:t>
            </a:r>
            <a:r>
              <a:rPr lang="en-US" sz="2800" dirty="0">
                <a:latin typeface="Cambria" panose="02040503050406030204" pitchFamily="18" charset="0"/>
                <a:ea typeface="Cambria" panose="02040503050406030204" pitchFamily="18" charset="0"/>
                <a:cs typeface="Times New Roman" panose="02020603050405020304" pitchFamily="18" charset="0"/>
              </a:rPr>
              <a:t>not outlined within the call</a:t>
            </a:r>
          </a:p>
          <a:p>
            <a:pPr marL="457200" indent="-457200">
              <a:buFont typeface="+mj-lt"/>
              <a:buAutoNum type="arabicPeriod"/>
            </a:pPr>
            <a:r>
              <a:rPr lang="en-US" sz="2800" dirty="0">
                <a:latin typeface="Cambria" panose="02040503050406030204" pitchFamily="18" charset="0"/>
                <a:ea typeface="Cambria" panose="02040503050406030204" pitchFamily="18" charset="0"/>
                <a:cs typeface="Times New Roman" panose="02020603050405020304" pitchFamily="18" charset="0"/>
              </a:rPr>
              <a:t>Make sure your proposal is challenge-led and </a:t>
            </a:r>
            <a:r>
              <a:rPr lang="en-US" sz="3000" b="1" dirty="0">
                <a:solidFill>
                  <a:srgbClr val="FF0000"/>
                </a:solidFill>
                <a:effectLst/>
                <a:latin typeface="inherit"/>
                <a:ea typeface="Times New Roman" panose="02020603050405020304" pitchFamily="18" charset="0"/>
                <a:cs typeface="Arial" panose="020B0604020202020204" pitchFamily="34" charset="0"/>
              </a:rPr>
              <a:t>links to the expected impacts </a:t>
            </a:r>
            <a:r>
              <a:rPr lang="en-US" sz="2800" dirty="0">
                <a:latin typeface="Cambria" panose="02040503050406030204" pitchFamily="18" charset="0"/>
                <a:ea typeface="Cambria" panose="02040503050406030204" pitchFamily="18" charset="0"/>
                <a:cs typeface="Times New Roman" panose="02020603050405020304" pitchFamily="18" charset="0"/>
              </a:rPr>
              <a:t>for your call throughout the proposal, not just in the sections dedicated to impact. Make sure that each of the impacts is linked to research in your work </a:t>
            </a:r>
            <a:r>
              <a:rPr lang="en-US" sz="2800" dirty="0" err="1">
                <a:latin typeface="Cambria" panose="02040503050406030204" pitchFamily="18" charset="0"/>
                <a:ea typeface="Cambria" panose="02040503050406030204" pitchFamily="18" charset="0"/>
                <a:cs typeface="Times New Roman" panose="02020603050405020304" pitchFamily="18" charset="0"/>
              </a:rPr>
              <a:t>programme</a:t>
            </a:r>
            <a:r>
              <a:rPr lang="en-US" sz="2800" dirty="0">
                <a:latin typeface="Cambria" panose="02040503050406030204" pitchFamily="18" charset="0"/>
                <a:ea typeface="Cambria" panose="02040503050406030204" pitchFamily="18" charset="0"/>
                <a:cs typeface="Times New Roman" panose="02020603050405020304" pitchFamily="18" charset="0"/>
              </a:rPr>
              <a:t> </a:t>
            </a:r>
            <a:endParaRPr lang="fr-FR" sz="2800" dirty="0">
              <a:latin typeface="Cambria" panose="02040503050406030204" pitchFamily="18" charset="0"/>
              <a:ea typeface="Cambria" panose="02040503050406030204" pitchFamily="18" charset="0"/>
              <a:cs typeface="Times New Roman" panose="02020603050405020304" pitchFamily="18" charset="0"/>
            </a:endParaRPr>
          </a:p>
          <a:p>
            <a:pPr marL="457200" indent="-457200">
              <a:buFont typeface="+mj-lt"/>
              <a:buAutoNum type="arabicPeriod"/>
            </a:pPr>
            <a:r>
              <a:rPr lang="en-US" sz="2800" dirty="0">
                <a:latin typeface="Cambria" panose="02040503050406030204" pitchFamily="18" charset="0"/>
                <a:ea typeface="Cambria" panose="02040503050406030204" pitchFamily="18" charset="0"/>
                <a:cs typeface="Times New Roman" panose="02020603050405020304" pitchFamily="18" charset="0"/>
              </a:rPr>
              <a:t>Make your impact goals specific and </a:t>
            </a:r>
            <a:r>
              <a:rPr lang="en-US" sz="3000" b="1" dirty="0">
                <a:solidFill>
                  <a:srgbClr val="FF0000"/>
                </a:solidFill>
                <a:effectLst/>
                <a:latin typeface="inherit"/>
                <a:ea typeface="Times New Roman" panose="02020603050405020304" pitchFamily="18" charset="0"/>
                <a:cs typeface="Arial" panose="020B0604020202020204" pitchFamily="34" charset="0"/>
              </a:rPr>
              <a:t>measurable by identifying indicators </a:t>
            </a:r>
            <a:r>
              <a:rPr lang="en-US" sz="3000" b="1" dirty="0">
                <a:solidFill>
                  <a:srgbClr val="FF0000"/>
                </a:solidFill>
                <a:latin typeface="inherit"/>
                <a:cs typeface="Arial" panose="020B0604020202020204" pitchFamily="34" charset="0"/>
              </a:rPr>
              <a:t> </a:t>
            </a:r>
            <a:endParaRPr lang="fr-FR" sz="3000" b="1" dirty="0">
              <a:solidFill>
                <a:srgbClr val="FF0000"/>
              </a:solidFill>
              <a:latin typeface="inherit"/>
              <a:cs typeface="Arial" panose="020B0604020202020204" pitchFamily="34" charset="0"/>
            </a:endParaRPr>
          </a:p>
        </p:txBody>
      </p:sp>
      <p:sp>
        <p:nvSpPr>
          <p:cNvPr id="3" name="TextBox 2">
            <a:extLst>
              <a:ext uri="{FF2B5EF4-FFF2-40B4-BE49-F238E27FC236}">
                <a16:creationId xmlns:a16="http://schemas.microsoft.com/office/drawing/2014/main" id="{BABEDFF3-6CAF-5664-D38D-DB867A6BF4FE}"/>
              </a:ext>
            </a:extLst>
          </p:cNvPr>
          <p:cNvSpPr txBox="1"/>
          <p:nvPr/>
        </p:nvSpPr>
        <p:spPr>
          <a:xfrm>
            <a:off x="3181350" y="1236435"/>
            <a:ext cx="489585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IMPACT : Key Points</a:t>
            </a:r>
          </a:p>
        </p:txBody>
      </p:sp>
      <p:sp>
        <p:nvSpPr>
          <p:cNvPr id="4" name="Rectangle 3">
            <a:extLst>
              <a:ext uri="{FF2B5EF4-FFF2-40B4-BE49-F238E27FC236}">
                <a16:creationId xmlns:a16="http://schemas.microsoft.com/office/drawing/2014/main" id="{C2D5310C-3BE4-C77D-A89F-85AC848C3787}"/>
              </a:ext>
            </a:extLst>
          </p:cNvPr>
          <p:cNvSpPr/>
          <p:nvPr/>
        </p:nvSpPr>
        <p:spPr>
          <a:xfrm>
            <a:off x="0" y="0"/>
            <a:ext cx="12334876" cy="75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23860B2-3499-617D-4E87-A3BB1EF2298A}"/>
              </a:ext>
            </a:extLst>
          </p:cNvPr>
          <p:cNvSpPr txBox="1">
            <a:spLocks/>
          </p:cNvSpPr>
          <p:nvPr/>
        </p:nvSpPr>
        <p:spPr>
          <a:xfrm>
            <a:off x="3560617" y="68155"/>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IMPACT</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Tree>
    <p:extLst>
      <p:ext uri="{BB962C8B-B14F-4D97-AF65-F5344CB8AC3E}">
        <p14:creationId xmlns:p14="http://schemas.microsoft.com/office/powerpoint/2010/main" val="80694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2AC94F-7C08-1A1E-5A35-910B671B78A6}"/>
              </a:ext>
            </a:extLst>
          </p:cNvPr>
          <p:cNvSpPr txBox="1"/>
          <p:nvPr/>
        </p:nvSpPr>
        <p:spPr>
          <a:xfrm>
            <a:off x="1333500" y="1225689"/>
            <a:ext cx="9525000" cy="5632311"/>
          </a:xfrm>
          <a:prstGeom prst="rect">
            <a:avLst/>
          </a:prstGeom>
          <a:noFill/>
        </p:spPr>
        <p:txBody>
          <a:bodyPr wrap="square" rtlCol="0">
            <a:spAutoFit/>
          </a:bodyPr>
          <a:lstStyle/>
          <a:p>
            <a:pPr marL="457200" indent="-457200">
              <a:buFont typeface="Arial" panose="020B0604020202020204" pitchFamily="34" charset="0"/>
              <a:buChar char="•"/>
            </a:pPr>
            <a:r>
              <a:rPr lang="en-US" sz="3000" dirty="0"/>
              <a:t>In the </a:t>
            </a:r>
            <a:r>
              <a:rPr lang="en-US" sz="3000" b="1" dirty="0"/>
              <a:t>dissemination strategy </a:t>
            </a:r>
            <a:r>
              <a:rPr lang="en-US" sz="3000" dirty="0"/>
              <a:t>a </a:t>
            </a:r>
            <a:r>
              <a:rPr lang="en-US" sz="3000" dirty="0">
                <a:solidFill>
                  <a:srgbClr val="C00000"/>
                </a:solidFill>
              </a:rPr>
              <a:t>clear targeted strategy </a:t>
            </a:r>
            <a:r>
              <a:rPr lang="en-US" sz="3000" dirty="0"/>
              <a:t>to reach different stakeholders’ groups is not well mentioned</a:t>
            </a:r>
          </a:p>
          <a:p>
            <a:pPr marL="457200" indent="-457200">
              <a:buFont typeface="Arial" panose="020B0604020202020204" pitchFamily="34" charset="0"/>
              <a:buChar char="•"/>
            </a:pPr>
            <a:r>
              <a:rPr lang="en-US" sz="3000" b="1" dirty="0">
                <a:solidFill>
                  <a:srgbClr val="C00000"/>
                </a:solidFill>
              </a:rPr>
              <a:t>The performance indicators for dissemination </a:t>
            </a:r>
            <a:r>
              <a:rPr lang="en-US" sz="3000" dirty="0"/>
              <a:t>are not ambitious</a:t>
            </a:r>
          </a:p>
          <a:p>
            <a:pPr marL="457200" indent="-457200">
              <a:buFont typeface="Arial" panose="020B0604020202020204" pitchFamily="34" charset="0"/>
              <a:buChar char="•"/>
            </a:pPr>
            <a:r>
              <a:rPr lang="en-US" sz="3000" dirty="0"/>
              <a:t>The possibility to set up </a:t>
            </a:r>
            <a:r>
              <a:rPr lang="en-US" sz="3000" b="1" dirty="0">
                <a:solidFill>
                  <a:srgbClr val="C00000"/>
                </a:solidFill>
              </a:rPr>
              <a:t>training workshops towards end users</a:t>
            </a:r>
            <a:r>
              <a:rPr lang="en-US" sz="3000" b="1" dirty="0"/>
              <a:t> </a:t>
            </a:r>
            <a:r>
              <a:rPr lang="en-US" sz="3000" dirty="0"/>
              <a:t>as a way to decrease the barrier for adoption of the project results is </a:t>
            </a:r>
            <a:r>
              <a:rPr lang="en-US" sz="3000" dirty="0">
                <a:solidFill>
                  <a:srgbClr val="C00000"/>
                </a:solidFill>
              </a:rPr>
              <a:t>not considered enough</a:t>
            </a:r>
            <a:r>
              <a:rPr lang="en-US" sz="3000" dirty="0"/>
              <a:t>,</a:t>
            </a:r>
          </a:p>
          <a:p>
            <a:pPr marL="457200" indent="-457200">
              <a:buFont typeface="Arial" panose="020B0604020202020204" pitchFamily="34" charset="0"/>
              <a:buChar char="•"/>
            </a:pPr>
            <a:r>
              <a:rPr lang="en-US" sz="3000" dirty="0"/>
              <a:t>Ability to effectively </a:t>
            </a:r>
            <a:r>
              <a:rPr lang="en-US" sz="3000" dirty="0">
                <a:solidFill>
                  <a:srgbClr val="C00000"/>
                </a:solidFill>
              </a:rPr>
              <a:t>replicate the concept and technology </a:t>
            </a:r>
            <a:r>
              <a:rPr lang="en-US" sz="3000" dirty="0"/>
              <a:t>throughout Europe is </a:t>
            </a:r>
            <a:r>
              <a:rPr lang="en-US" sz="3000" dirty="0">
                <a:solidFill>
                  <a:srgbClr val="C00000"/>
                </a:solidFill>
              </a:rPr>
              <a:t>not evident</a:t>
            </a:r>
            <a:r>
              <a:rPr lang="en-US" sz="3000" dirty="0"/>
              <a:t>,</a:t>
            </a:r>
          </a:p>
          <a:p>
            <a:pPr marL="457200" indent="-457200">
              <a:buFont typeface="Arial" panose="020B0604020202020204" pitchFamily="34" charset="0"/>
              <a:buChar char="•"/>
            </a:pPr>
            <a:r>
              <a:rPr lang="en-US" sz="3000" dirty="0">
                <a:solidFill>
                  <a:srgbClr val="C00000"/>
                </a:solidFill>
              </a:rPr>
              <a:t>Exploitation plan </a:t>
            </a:r>
            <a:r>
              <a:rPr lang="en-US" sz="3000" dirty="0"/>
              <a:t>is absent/partial or vague</a:t>
            </a:r>
          </a:p>
          <a:p>
            <a:pPr marL="457200" indent="-457200">
              <a:buFont typeface="Arial" panose="020B0604020202020204" pitchFamily="34" charset="0"/>
              <a:buChar char="•"/>
            </a:pPr>
            <a:r>
              <a:rPr lang="en-US" sz="3000" dirty="0">
                <a:solidFill>
                  <a:srgbClr val="C00000"/>
                </a:solidFill>
              </a:rPr>
              <a:t>Lack of details on IPR management</a:t>
            </a:r>
          </a:p>
        </p:txBody>
      </p:sp>
      <p:sp>
        <p:nvSpPr>
          <p:cNvPr id="3" name="Title 2">
            <a:extLst>
              <a:ext uri="{FF2B5EF4-FFF2-40B4-BE49-F238E27FC236}">
                <a16:creationId xmlns:a16="http://schemas.microsoft.com/office/drawing/2014/main" id="{8E25C208-C84D-D878-A766-F5194FA1C35A}"/>
              </a:ext>
            </a:extLst>
          </p:cNvPr>
          <p:cNvSpPr txBox="1">
            <a:spLocks/>
          </p:cNvSpPr>
          <p:nvPr/>
        </p:nvSpPr>
        <p:spPr>
          <a:xfrm>
            <a:off x="3505200" y="672902"/>
            <a:ext cx="5181600" cy="5527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Criticism from Evaluators</a:t>
            </a:r>
            <a:r>
              <a:rPr lang="fr-FR"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DDD4571C-3244-C4ED-79E1-52845251F661}"/>
              </a:ext>
            </a:extLst>
          </p:cNvPr>
          <p:cNvSpPr/>
          <p:nvPr/>
        </p:nvSpPr>
        <p:spPr>
          <a:xfrm>
            <a:off x="0" y="0"/>
            <a:ext cx="12192000" cy="75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6D191A9-C2DE-99D9-B143-3871A07DF4A3}"/>
              </a:ext>
            </a:extLst>
          </p:cNvPr>
          <p:cNvSpPr txBox="1">
            <a:spLocks/>
          </p:cNvSpPr>
          <p:nvPr/>
        </p:nvSpPr>
        <p:spPr>
          <a:xfrm>
            <a:off x="3560617" y="68155"/>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IMPACT</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Tree>
    <p:extLst>
      <p:ext uri="{BB962C8B-B14F-4D97-AF65-F5344CB8AC3E}">
        <p14:creationId xmlns:p14="http://schemas.microsoft.com/office/powerpoint/2010/main" val="1990141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D5A0D682-2873-777E-DDFE-FDC36EBDA2C5}"/>
              </a:ext>
            </a:extLst>
          </p:cNvPr>
          <p:cNvSpPr/>
          <p:nvPr/>
        </p:nvSpPr>
        <p:spPr>
          <a:xfrm>
            <a:off x="1181100" y="2652235"/>
            <a:ext cx="10125075" cy="4019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6E31869-AC4A-A230-E9C1-1E2531E5BEAD}"/>
              </a:ext>
            </a:extLst>
          </p:cNvPr>
          <p:cNvSpPr txBox="1"/>
          <p:nvPr/>
        </p:nvSpPr>
        <p:spPr>
          <a:xfrm>
            <a:off x="1375052" y="990242"/>
            <a:ext cx="9441895" cy="1661993"/>
          </a:xfrm>
          <a:prstGeom prst="rect">
            <a:avLst/>
          </a:prstGeom>
          <a:noFill/>
        </p:spPr>
        <p:txBody>
          <a:bodyPr wrap="square" rtlCol="0">
            <a:spAutoFit/>
          </a:bodyPr>
          <a:lstStyle/>
          <a:p>
            <a:pPr marL="342900" indent="-342900" algn="l">
              <a:buFont typeface="Wingdings" panose="05000000000000000000" pitchFamily="2" charset="2"/>
              <a:buChar char="v"/>
            </a:pPr>
            <a:r>
              <a:rPr lang="en-US" sz="2000" dirty="0">
                <a:latin typeface="Cambria" panose="02040503050406030204" pitchFamily="18" charset="0"/>
                <a:ea typeface="Cambria" panose="02040503050406030204" pitchFamily="18" charset="0"/>
                <a:cs typeface="Times New Roman" panose="02020603050405020304" pitchFamily="18" charset="0"/>
              </a:rPr>
              <a:t>Implementation is the bridge between the concept and the ultimate project goals*</a:t>
            </a:r>
          </a:p>
          <a:p>
            <a:pPr marL="342900" indent="-342900" algn="l">
              <a:buFont typeface="Wingdings" panose="05000000000000000000" pitchFamily="2" charset="2"/>
              <a:buChar char="v"/>
            </a:pPr>
            <a:endParaRPr lang="en-US" sz="2000" dirty="0">
              <a:latin typeface="Cambria" panose="02040503050406030204" pitchFamily="18" charset="0"/>
              <a:ea typeface="Cambria" panose="02040503050406030204" pitchFamily="18" charset="0"/>
              <a:cs typeface="Times New Roman" panose="02020603050405020304" pitchFamily="18" charset="0"/>
            </a:endParaRPr>
          </a:p>
          <a:p>
            <a:pPr marL="342900" indent="-342900" algn="l">
              <a:buFont typeface="Wingdings" panose="05000000000000000000" pitchFamily="2" charset="2"/>
              <a:buChar char="v"/>
            </a:pPr>
            <a:r>
              <a:rPr lang="en-US" sz="2000" dirty="0">
                <a:latin typeface="Cambria" panose="02040503050406030204" pitchFamily="18" charset="0"/>
                <a:ea typeface="Cambria" panose="02040503050406030204" pitchFamily="18" charset="0"/>
                <a:cs typeface="Times New Roman" panose="02020603050405020304" pitchFamily="18" charset="0"/>
              </a:rPr>
              <a:t>This section must show that the work is planned in a coherent manner, that the timeline makes sense and that you also have a plan in case something goes wrong</a:t>
            </a:r>
          </a:p>
          <a:p>
            <a:pPr marL="285750" indent="-285750" algn="l">
              <a:buFontTx/>
              <a:buChar char="-"/>
            </a:pPr>
            <a:endParaRPr lang="en-GB" sz="2200" dirty="0">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A39E034A-2F4E-EE51-546B-3680003ED300}"/>
              </a:ext>
            </a:extLst>
          </p:cNvPr>
          <p:cNvSpPr/>
          <p:nvPr/>
        </p:nvSpPr>
        <p:spPr>
          <a:xfrm>
            <a:off x="0" y="0"/>
            <a:ext cx="12192000" cy="75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84CAB5AD-9677-8404-DC9E-006792677276}"/>
              </a:ext>
            </a:extLst>
          </p:cNvPr>
          <p:cNvSpPr txBox="1">
            <a:spLocks/>
          </p:cNvSpPr>
          <p:nvPr/>
        </p:nvSpPr>
        <p:spPr>
          <a:xfrm>
            <a:off x="3560617" y="68155"/>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IMPLEMENTATION</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
        <p:nvSpPr>
          <p:cNvPr id="19" name="TextBox 18">
            <a:extLst>
              <a:ext uri="{FF2B5EF4-FFF2-40B4-BE49-F238E27FC236}">
                <a16:creationId xmlns:a16="http://schemas.microsoft.com/office/drawing/2014/main" id="{CD8FDEE7-07F5-2AAE-0BAA-EAF14C506CD8}"/>
              </a:ext>
            </a:extLst>
          </p:cNvPr>
          <p:cNvSpPr txBox="1"/>
          <p:nvPr/>
        </p:nvSpPr>
        <p:spPr>
          <a:xfrm>
            <a:off x="1776412" y="3113709"/>
            <a:ext cx="8934450" cy="2862322"/>
          </a:xfrm>
          <a:prstGeom prst="rect">
            <a:avLst/>
          </a:prstGeom>
          <a:noFill/>
        </p:spPr>
        <p:txBody>
          <a:bodyPr wrap="square">
            <a:spAutoFit/>
          </a:bodyPr>
          <a:lstStyle/>
          <a:p>
            <a:pPr marL="342900" indent="-342900">
              <a:buFont typeface="Arial" panose="020B0604020202020204" pitchFamily="34" charset="0"/>
              <a:buChar char="•"/>
            </a:pPr>
            <a:r>
              <a:rPr lang="en-US" sz="3600" dirty="0">
                <a:solidFill>
                  <a:schemeClr val="bg1"/>
                </a:solidFill>
                <a:latin typeface="Cambria" panose="02040503050406030204" pitchFamily="18" charset="0"/>
                <a:ea typeface="Cambria" panose="02040503050406030204" pitchFamily="18" charset="0"/>
                <a:cs typeface="Times New Roman" panose="02020603050405020304" pitchFamily="18" charset="0"/>
              </a:rPr>
              <a:t>Work plan — Work packages, deliverables</a:t>
            </a:r>
          </a:p>
          <a:p>
            <a:pPr marL="342900" indent="-342900">
              <a:buFont typeface="Arial" panose="020B0604020202020204" pitchFamily="34" charset="0"/>
              <a:buChar char="•"/>
            </a:pPr>
            <a:r>
              <a:rPr lang="en-US" sz="3600" dirty="0">
                <a:solidFill>
                  <a:schemeClr val="bg1"/>
                </a:solidFill>
                <a:latin typeface="Cambria" panose="02040503050406030204" pitchFamily="18" charset="0"/>
                <a:ea typeface="Cambria" panose="02040503050406030204" pitchFamily="18" charset="0"/>
                <a:cs typeface="Times New Roman" panose="02020603050405020304" pitchFamily="18" charset="0"/>
              </a:rPr>
              <a:t>Management structure, milestones and procedures</a:t>
            </a:r>
          </a:p>
          <a:p>
            <a:pPr marL="342900" indent="-342900">
              <a:buFont typeface="Arial" panose="020B0604020202020204" pitchFamily="34" charset="0"/>
              <a:buChar char="•"/>
            </a:pPr>
            <a:r>
              <a:rPr lang="en-US" sz="3600" dirty="0">
                <a:solidFill>
                  <a:schemeClr val="bg1"/>
                </a:solidFill>
                <a:latin typeface="Cambria" panose="02040503050406030204" pitchFamily="18" charset="0"/>
                <a:ea typeface="Cambria" panose="02040503050406030204" pitchFamily="18" charset="0"/>
                <a:cs typeface="Times New Roman" panose="02020603050405020304" pitchFamily="18" charset="0"/>
              </a:rPr>
              <a:t>Consortium as a whole</a:t>
            </a:r>
          </a:p>
          <a:p>
            <a:pPr marL="342900" indent="-342900">
              <a:buFont typeface="Arial" panose="020B0604020202020204" pitchFamily="34" charset="0"/>
              <a:buChar char="•"/>
            </a:pPr>
            <a:r>
              <a:rPr lang="en-US" sz="3600" dirty="0">
                <a:solidFill>
                  <a:schemeClr val="bg1"/>
                </a:solidFill>
                <a:latin typeface="Cambria" panose="02040503050406030204" pitchFamily="18" charset="0"/>
                <a:ea typeface="Cambria" panose="02040503050406030204" pitchFamily="18" charset="0"/>
                <a:cs typeface="Times New Roman" panose="02020603050405020304" pitchFamily="18" charset="0"/>
              </a:rPr>
              <a:t>Resources to be committ</a:t>
            </a:r>
            <a:r>
              <a:rPr lang="en-US" sz="3200" dirty="0">
                <a:solidFill>
                  <a:schemeClr val="bg1"/>
                </a:solidFill>
                <a:latin typeface="Segoe UI" panose="020B0502040204020203" pitchFamily="34" charset="0"/>
                <a:ea typeface="Cambria" panose="02040503050406030204" pitchFamily="18" charset="0"/>
                <a:cs typeface="Segoe UI" panose="020B0502040204020203" pitchFamily="34" charset="0"/>
              </a:rPr>
              <a:t>ed</a:t>
            </a:r>
            <a:endParaRPr lang="en-US" sz="28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p:txBody>
      </p:sp>
    </p:spTree>
    <p:extLst>
      <p:ext uri="{BB962C8B-B14F-4D97-AF65-F5344CB8AC3E}">
        <p14:creationId xmlns:p14="http://schemas.microsoft.com/office/powerpoint/2010/main" val="169702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5;p25">
            <a:extLst>
              <a:ext uri="{FF2B5EF4-FFF2-40B4-BE49-F238E27FC236}">
                <a16:creationId xmlns:a16="http://schemas.microsoft.com/office/drawing/2014/main" id="{2E8D9096-A4AB-7CB3-81F9-E17714F692B3}"/>
              </a:ext>
            </a:extLst>
          </p:cNvPr>
          <p:cNvSpPr/>
          <p:nvPr/>
        </p:nvSpPr>
        <p:spPr>
          <a:xfrm>
            <a:off x="6977608" y="5298224"/>
            <a:ext cx="118372" cy="84070"/>
          </a:xfrm>
          <a:custGeom>
            <a:avLst/>
            <a:gdLst/>
            <a:ahLst/>
            <a:cxnLst/>
            <a:rect l="l" t="t" r="r" b="b"/>
            <a:pathLst>
              <a:path w="138429" h="92710" extrusionOk="0">
                <a:moveTo>
                  <a:pt x="0" y="92519"/>
                </a:moveTo>
                <a:lnTo>
                  <a:pt x="138290" y="92519"/>
                </a:lnTo>
                <a:lnTo>
                  <a:pt x="138290" y="0"/>
                </a:lnTo>
                <a:lnTo>
                  <a:pt x="0" y="0"/>
                </a:lnTo>
                <a:lnTo>
                  <a:pt x="0" y="92519"/>
                </a:lnTo>
                <a:close/>
              </a:path>
            </a:pathLst>
          </a:custGeom>
          <a:solidFill>
            <a:srgbClr val="FFFFFF"/>
          </a:solidFill>
          <a:ln>
            <a:noFill/>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sp>
        <p:nvSpPr>
          <p:cNvPr id="3" name="Google Shape;436;p25">
            <a:extLst>
              <a:ext uri="{FF2B5EF4-FFF2-40B4-BE49-F238E27FC236}">
                <a16:creationId xmlns:a16="http://schemas.microsoft.com/office/drawing/2014/main" id="{68BF888D-0832-3666-269D-EADD47DCD5FC}"/>
              </a:ext>
            </a:extLst>
          </p:cNvPr>
          <p:cNvSpPr txBox="1"/>
          <p:nvPr/>
        </p:nvSpPr>
        <p:spPr>
          <a:xfrm>
            <a:off x="5605627" y="4569497"/>
            <a:ext cx="1647440" cy="243277"/>
          </a:xfrm>
          <a:prstGeom prst="rect">
            <a:avLst/>
          </a:prstGeom>
          <a:noFill/>
          <a:ln>
            <a:noFill/>
          </a:ln>
        </p:spPr>
        <p:txBody>
          <a:bodyPr spcFirstLastPara="1" wrap="square" lIns="0" tIns="30600" rIns="0" bIns="0" anchor="t" anchorCtr="0">
            <a:noAutofit/>
          </a:bodyPr>
          <a:lstStyle/>
          <a:p>
            <a:pPr marL="471978"/>
            <a:r>
              <a:rPr lang="it-IT" sz="500" b="1">
                <a:solidFill>
                  <a:srgbClr val="FFFFFF"/>
                </a:solidFill>
                <a:latin typeface="Arial"/>
                <a:ea typeface="Arial"/>
                <a:cs typeface="Arial"/>
                <a:sym typeface="Arial"/>
              </a:rPr>
              <a:t>trategic Research and Innovation Agenda</a:t>
            </a:r>
            <a:endParaRPr sz="500">
              <a:solidFill>
                <a:schemeClr val="dk1"/>
              </a:solidFill>
              <a:latin typeface="Arial"/>
              <a:ea typeface="Arial"/>
              <a:cs typeface="Arial"/>
              <a:sym typeface="Arial"/>
            </a:endParaRPr>
          </a:p>
          <a:p>
            <a:pPr marL="466968">
              <a:spcBef>
                <a:spcPts val="96"/>
              </a:spcBef>
            </a:pPr>
            <a:r>
              <a:rPr lang="it-IT" sz="300">
                <a:solidFill>
                  <a:srgbClr val="FFFFFF"/>
                </a:solidFill>
                <a:latin typeface="Arial"/>
                <a:ea typeface="Arial"/>
                <a:cs typeface="Arial"/>
                <a:sym typeface="Arial"/>
              </a:rPr>
              <a:t>raft - August 10th 2017</a:t>
            </a:r>
            <a:endParaRPr sz="300">
              <a:solidFill>
                <a:schemeClr val="dk1"/>
              </a:solidFill>
              <a:latin typeface="Arial"/>
              <a:ea typeface="Arial"/>
              <a:cs typeface="Arial"/>
              <a:sym typeface="Arial"/>
            </a:endParaRPr>
          </a:p>
        </p:txBody>
      </p:sp>
      <p:sp>
        <p:nvSpPr>
          <p:cNvPr id="4" name="Google Shape;438;p25">
            <a:extLst>
              <a:ext uri="{FF2B5EF4-FFF2-40B4-BE49-F238E27FC236}">
                <a16:creationId xmlns:a16="http://schemas.microsoft.com/office/drawing/2014/main" id="{6F7ED963-49CD-D839-4C39-76A09E67A21C}"/>
              </a:ext>
            </a:extLst>
          </p:cNvPr>
          <p:cNvSpPr/>
          <p:nvPr/>
        </p:nvSpPr>
        <p:spPr>
          <a:xfrm>
            <a:off x="9098887" y="5762212"/>
            <a:ext cx="1426475" cy="46942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endParaRPr>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5C2D464C-C9D1-E2B5-DB54-EA6279C96917}"/>
              </a:ext>
            </a:extLst>
          </p:cNvPr>
          <p:cNvSpPr txBox="1"/>
          <p:nvPr/>
        </p:nvSpPr>
        <p:spPr>
          <a:xfrm>
            <a:off x="1152525" y="1410333"/>
            <a:ext cx="1896738" cy="477054"/>
          </a:xfrm>
          <a:prstGeom prst="rect">
            <a:avLst/>
          </a:prstGeom>
          <a:noFill/>
        </p:spPr>
        <p:txBody>
          <a:bodyPr wrap="none" rtlCol="0">
            <a:spAutoFit/>
          </a:bodyPr>
          <a:lstStyle/>
          <a:p>
            <a:r>
              <a:rPr lang="fr-FR" sz="2500" b="1" dirty="0">
                <a:solidFill>
                  <a:srgbClr val="00B050"/>
                </a:solidFill>
              </a:rPr>
              <a:t>WORK PLAN</a:t>
            </a:r>
          </a:p>
        </p:txBody>
      </p:sp>
      <p:sp>
        <p:nvSpPr>
          <p:cNvPr id="6" name="TextBox 5">
            <a:extLst>
              <a:ext uri="{FF2B5EF4-FFF2-40B4-BE49-F238E27FC236}">
                <a16:creationId xmlns:a16="http://schemas.microsoft.com/office/drawing/2014/main" id="{E765249B-F8DB-6011-7B8E-8C7906BEA0A4}"/>
              </a:ext>
            </a:extLst>
          </p:cNvPr>
          <p:cNvSpPr txBox="1"/>
          <p:nvPr/>
        </p:nvSpPr>
        <p:spPr>
          <a:xfrm>
            <a:off x="1697311" y="2030727"/>
            <a:ext cx="8077200" cy="4708981"/>
          </a:xfrm>
          <a:prstGeom prst="rect">
            <a:avLst/>
          </a:prstGeom>
          <a:noFill/>
        </p:spPr>
        <p:txBody>
          <a:bodyPr wrap="square" rtlCol="0">
            <a:spAutoFit/>
          </a:bodyPr>
          <a:lstStyle/>
          <a:p>
            <a:r>
              <a:rPr lang="en-US" sz="2500" dirty="0"/>
              <a:t>You have to provide the following </a:t>
            </a:r>
          </a:p>
          <a:p>
            <a:pPr marL="342900" indent="-342900">
              <a:buFont typeface="Wingdings" panose="05000000000000000000" pitchFamily="2" charset="2"/>
              <a:buChar char="v"/>
            </a:pPr>
            <a:r>
              <a:rPr lang="en-US" sz="2500" dirty="0"/>
              <a:t>Brief Presentation of the overall structure of the Work Plan</a:t>
            </a:r>
          </a:p>
          <a:p>
            <a:pPr marL="342900" indent="-342900">
              <a:buFont typeface="Wingdings" panose="05000000000000000000" pitchFamily="2" charset="2"/>
              <a:buChar char="v"/>
            </a:pPr>
            <a:r>
              <a:rPr lang="en-US" sz="2500" dirty="0"/>
              <a:t>Timing of the different work packages and their components (</a:t>
            </a:r>
            <a:r>
              <a:rPr lang="en-US" sz="2500" b="1" dirty="0">
                <a:solidFill>
                  <a:srgbClr val="C00000"/>
                </a:solidFill>
              </a:rPr>
              <a:t>Gantt Chart</a:t>
            </a:r>
            <a:r>
              <a:rPr lang="en-US" sz="2500" dirty="0"/>
              <a:t>) </a:t>
            </a:r>
          </a:p>
          <a:p>
            <a:pPr marL="342900" indent="-342900">
              <a:buFont typeface="Wingdings" panose="05000000000000000000" pitchFamily="2" charset="2"/>
              <a:buChar char="v"/>
            </a:pPr>
            <a:r>
              <a:rPr lang="en-US" sz="2500" dirty="0"/>
              <a:t>Detailed Work packages </a:t>
            </a:r>
          </a:p>
          <a:p>
            <a:pPr marL="800100" lvl="1" indent="-342900">
              <a:buFont typeface="Arial" panose="020B0604020202020204" pitchFamily="34" charset="0"/>
              <a:buChar char="•"/>
            </a:pPr>
            <a:r>
              <a:rPr lang="en-US" sz="2500" dirty="0"/>
              <a:t>A list of WP (Table)</a:t>
            </a:r>
          </a:p>
          <a:p>
            <a:pPr marL="800100" lvl="1" indent="-342900">
              <a:buFont typeface="Arial" panose="020B0604020202020204" pitchFamily="34" charset="0"/>
              <a:buChar char="•"/>
            </a:pPr>
            <a:r>
              <a:rPr lang="en-US" sz="2500" dirty="0"/>
              <a:t>A description of each WP </a:t>
            </a:r>
          </a:p>
          <a:p>
            <a:pPr marL="800100" lvl="1" indent="-342900">
              <a:buFont typeface="Arial" panose="020B0604020202020204" pitchFamily="34" charset="0"/>
              <a:buChar char="•"/>
            </a:pPr>
            <a:r>
              <a:rPr lang="en-US" sz="2500" dirty="0"/>
              <a:t>A list of major deliverables</a:t>
            </a:r>
          </a:p>
          <a:p>
            <a:pPr marL="800100" lvl="1" indent="-342900">
              <a:buFont typeface="Arial" panose="020B0604020202020204" pitchFamily="34" charset="0"/>
              <a:buChar char="•"/>
            </a:pPr>
            <a:endParaRPr lang="en-US" sz="2500" dirty="0"/>
          </a:p>
          <a:p>
            <a:pPr marL="285750" indent="-285750">
              <a:buFont typeface="Wingdings" panose="05000000000000000000" pitchFamily="2" charset="2"/>
              <a:buChar char="v"/>
            </a:pPr>
            <a:r>
              <a:rPr lang="en-US" sz="2500" dirty="0"/>
              <a:t>Graphical presentation of the components showing how </a:t>
            </a:r>
            <a:r>
              <a:rPr lang="fr-FR" sz="2500" dirty="0" err="1"/>
              <a:t>they</a:t>
            </a:r>
            <a:r>
              <a:rPr lang="fr-FR" sz="2500" dirty="0"/>
              <a:t> </a:t>
            </a:r>
            <a:r>
              <a:rPr lang="fr-FR" sz="2500" dirty="0" err="1"/>
              <a:t>interrelate</a:t>
            </a:r>
            <a:r>
              <a:rPr lang="fr-FR" sz="2500" dirty="0"/>
              <a:t> (</a:t>
            </a:r>
            <a:r>
              <a:rPr lang="fr-FR" sz="2500" b="1" dirty="0">
                <a:solidFill>
                  <a:srgbClr val="C00000"/>
                </a:solidFill>
              </a:rPr>
              <a:t>Pert Chart </a:t>
            </a:r>
            <a:r>
              <a:rPr lang="fr-FR" sz="2500" dirty="0"/>
              <a:t>)</a:t>
            </a:r>
          </a:p>
        </p:txBody>
      </p:sp>
      <p:sp>
        <p:nvSpPr>
          <p:cNvPr id="7" name="Arrow: Left 6">
            <a:extLst>
              <a:ext uri="{FF2B5EF4-FFF2-40B4-BE49-F238E27FC236}">
                <a16:creationId xmlns:a16="http://schemas.microsoft.com/office/drawing/2014/main" id="{BFB983FA-BD26-69AB-11E5-12FB4EC3A625}"/>
              </a:ext>
            </a:extLst>
          </p:cNvPr>
          <p:cNvSpPr/>
          <p:nvPr/>
        </p:nvSpPr>
        <p:spPr>
          <a:xfrm rot="19734760">
            <a:off x="9557226" y="2148384"/>
            <a:ext cx="937277" cy="3802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a:extLst>
              <a:ext uri="{FF2B5EF4-FFF2-40B4-BE49-F238E27FC236}">
                <a16:creationId xmlns:a16="http://schemas.microsoft.com/office/drawing/2014/main" id="{26899487-51A4-3A66-33FA-D477B5A3BC22}"/>
              </a:ext>
            </a:extLst>
          </p:cNvPr>
          <p:cNvSpPr txBox="1"/>
          <p:nvPr/>
        </p:nvSpPr>
        <p:spPr>
          <a:xfrm>
            <a:off x="10688911" y="1846061"/>
            <a:ext cx="841064" cy="369332"/>
          </a:xfrm>
          <a:prstGeom prst="rect">
            <a:avLst/>
          </a:prstGeom>
          <a:noFill/>
        </p:spPr>
        <p:txBody>
          <a:bodyPr wrap="none" rtlCol="0">
            <a:spAutoFit/>
          </a:bodyPr>
          <a:lstStyle/>
          <a:p>
            <a:r>
              <a:rPr lang="fr-FR" dirty="0">
                <a:solidFill>
                  <a:srgbClr val="C00000"/>
                </a:solidFill>
              </a:rPr>
              <a:t>1 Page</a:t>
            </a:r>
          </a:p>
        </p:txBody>
      </p:sp>
      <p:sp>
        <p:nvSpPr>
          <p:cNvPr id="9" name="Arrow: Left 8">
            <a:extLst>
              <a:ext uri="{FF2B5EF4-FFF2-40B4-BE49-F238E27FC236}">
                <a16:creationId xmlns:a16="http://schemas.microsoft.com/office/drawing/2014/main" id="{CA5F0EA6-3C44-8434-2091-97F059DC414F}"/>
              </a:ext>
            </a:extLst>
          </p:cNvPr>
          <p:cNvSpPr/>
          <p:nvPr/>
        </p:nvSpPr>
        <p:spPr>
          <a:xfrm rot="19734760">
            <a:off x="6033578" y="4379384"/>
            <a:ext cx="937277" cy="3802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a:extLst>
              <a:ext uri="{FF2B5EF4-FFF2-40B4-BE49-F238E27FC236}">
                <a16:creationId xmlns:a16="http://schemas.microsoft.com/office/drawing/2014/main" id="{E92EC894-6652-5DAA-1110-1B4D7D6A466D}"/>
              </a:ext>
            </a:extLst>
          </p:cNvPr>
          <p:cNvSpPr txBox="1"/>
          <p:nvPr/>
        </p:nvSpPr>
        <p:spPr>
          <a:xfrm>
            <a:off x="7036794" y="4128495"/>
            <a:ext cx="1940147" cy="369332"/>
          </a:xfrm>
          <a:prstGeom prst="rect">
            <a:avLst/>
          </a:prstGeom>
          <a:noFill/>
        </p:spPr>
        <p:txBody>
          <a:bodyPr wrap="none" rtlCol="0">
            <a:spAutoFit/>
          </a:bodyPr>
          <a:lstStyle/>
          <a:p>
            <a:r>
              <a:rPr lang="fr-FR" dirty="0">
                <a:solidFill>
                  <a:srgbClr val="C00000"/>
                </a:solidFill>
              </a:rPr>
              <a:t>2-3 pages per WP</a:t>
            </a:r>
          </a:p>
        </p:txBody>
      </p:sp>
      <p:sp>
        <p:nvSpPr>
          <p:cNvPr id="11" name="TextBox 10">
            <a:extLst>
              <a:ext uri="{FF2B5EF4-FFF2-40B4-BE49-F238E27FC236}">
                <a16:creationId xmlns:a16="http://schemas.microsoft.com/office/drawing/2014/main" id="{2785BC35-175D-B3AF-230A-86B0420922B0}"/>
              </a:ext>
            </a:extLst>
          </p:cNvPr>
          <p:cNvSpPr txBox="1"/>
          <p:nvPr/>
        </p:nvSpPr>
        <p:spPr>
          <a:xfrm>
            <a:off x="1152525" y="503012"/>
            <a:ext cx="9601154" cy="523220"/>
          </a:xfrm>
          <a:prstGeom prst="rect">
            <a:avLst/>
          </a:prstGeom>
          <a:noFill/>
        </p:spPr>
        <p:txBody>
          <a:bodyPr wrap="none" rtlCol="0">
            <a:spAutoFit/>
          </a:bodyPr>
          <a:lstStyle/>
          <a:p>
            <a:r>
              <a:rPr lang="fr-FR" sz="2800" b="1" dirty="0">
                <a:solidFill>
                  <a:srgbClr val="00B05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3.1. WORK PLAN- WORK PACKAGES - DELIVERABLES</a:t>
            </a:r>
          </a:p>
        </p:txBody>
      </p:sp>
    </p:spTree>
    <p:extLst>
      <p:ext uri="{BB962C8B-B14F-4D97-AF65-F5344CB8AC3E}">
        <p14:creationId xmlns:p14="http://schemas.microsoft.com/office/powerpoint/2010/main" val="2324954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BEB3B6-E779-10EE-3F24-1FDBDC5A9817}"/>
              </a:ext>
            </a:extLst>
          </p:cNvPr>
          <p:cNvPicPr>
            <a:picLocks noChangeAspect="1"/>
          </p:cNvPicPr>
          <p:nvPr/>
        </p:nvPicPr>
        <p:blipFill>
          <a:blip r:embed="rId2"/>
          <a:stretch>
            <a:fillRect/>
          </a:stretch>
        </p:blipFill>
        <p:spPr>
          <a:xfrm>
            <a:off x="245088" y="1251876"/>
            <a:ext cx="11946912" cy="5167974"/>
          </a:xfrm>
          <a:prstGeom prst="rect">
            <a:avLst/>
          </a:prstGeom>
        </p:spPr>
      </p:pic>
    </p:spTree>
    <p:extLst>
      <p:ext uri="{BB962C8B-B14F-4D97-AF65-F5344CB8AC3E}">
        <p14:creationId xmlns:p14="http://schemas.microsoft.com/office/powerpoint/2010/main" val="32986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po 25">
            <a:extLst>
              <a:ext uri="{FF2B5EF4-FFF2-40B4-BE49-F238E27FC236}">
                <a16:creationId xmlns:a16="http://schemas.microsoft.com/office/drawing/2014/main" id="{DFB7C4BE-8F55-106A-07B2-893A1D70A33B}"/>
              </a:ext>
            </a:extLst>
          </p:cNvPr>
          <p:cNvGrpSpPr/>
          <p:nvPr/>
        </p:nvGrpSpPr>
        <p:grpSpPr>
          <a:xfrm>
            <a:off x="1908882" y="3811177"/>
            <a:ext cx="5540789" cy="1959323"/>
            <a:chOff x="180132" y="4472339"/>
            <a:chExt cx="4771853" cy="1761732"/>
          </a:xfrm>
        </p:grpSpPr>
        <p:sp>
          <p:nvSpPr>
            <p:cNvPr id="15" name="Figura a mano libera: forma 14">
              <a:extLst>
                <a:ext uri="{FF2B5EF4-FFF2-40B4-BE49-F238E27FC236}">
                  <a16:creationId xmlns:a16="http://schemas.microsoft.com/office/drawing/2014/main" id="{385F16C9-53FE-E8FC-9A87-8D5465E7B616}"/>
                </a:ext>
              </a:extLst>
            </p:cNvPr>
            <p:cNvSpPr/>
            <p:nvPr/>
          </p:nvSpPr>
          <p:spPr>
            <a:xfrm>
              <a:off x="737063" y="4602893"/>
              <a:ext cx="3997427" cy="1631178"/>
            </a:xfrm>
            <a:custGeom>
              <a:avLst/>
              <a:gdLst>
                <a:gd name="connsiteX0" fmla="*/ 433754 w 3997427"/>
                <a:gd name="connsiteY0" fmla="*/ 0 h 1631178"/>
                <a:gd name="connsiteX1" fmla="*/ 3725559 w 3997427"/>
                <a:gd name="connsiteY1" fmla="*/ 0 h 1631178"/>
                <a:gd name="connsiteX2" fmla="*/ 3997427 w 3997427"/>
                <a:gd name="connsiteY2" fmla="*/ 271868 h 1631178"/>
                <a:gd name="connsiteX3" fmla="*/ 3997427 w 3997427"/>
                <a:gd name="connsiteY3" fmla="*/ 1359310 h 1631178"/>
                <a:gd name="connsiteX4" fmla="*/ 3725559 w 3997427"/>
                <a:gd name="connsiteY4" fmla="*/ 1631178 h 1631178"/>
                <a:gd name="connsiteX5" fmla="*/ 271868 w 3997427"/>
                <a:gd name="connsiteY5" fmla="*/ 1631178 h 1631178"/>
                <a:gd name="connsiteX6" fmla="*/ 0 w 3997427"/>
                <a:gd name="connsiteY6" fmla="*/ 1359310 h 1631178"/>
                <a:gd name="connsiteX7" fmla="*/ 0 w 3997427"/>
                <a:gd name="connsiteY7" fmla="*/ 1027963 h 1631178"/>
                <a:gd name="connsiteX8" fmla="*/ 605928 w 3997427"/>
                <a:gd name="connsiteY8" fmla="*/ 422035 h 1631178"/>
                <a:gd name="connsiteX9" fmla="*/ 502445 w 3997427"/>
                <a:gd name="connsiteY9" fmla="*/ 83255 h 163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7427" h="1631178">
                  <a:moveTo>
                    <a:pt x="433754" y="0"/>
                  </a:moveTo>
                  <a:lnTo>
                    <a:pt x="3725559" y="0"/>
                  </a:lnTo>
                  <a:cubicBezTo>
                    <a:pt x="3875708" y="0"/>
                    <a:pt x="3997427" y="121719"/>
                    <a:pt x="3997427" y="271868"/>
                  </a:cubicBezTo>
                  <a:lnTo>
                    <a:pt x="3997427" y="1359310"/>
                  </a:lnTo>
                  <a:cubicBezTo>
                    <a:pt x="3997427" y="1509459"/>
                    <a:pt x="3875708" y="1631178"/>
                    <a:pt x="3725559" y="1631178"/>
                  </a:cubicBezTo>
                  <a:lnTo>
                    <a:pt x="271868" y="1631178"/>
                  </a:lnTo>
                  <a:cubicBezTo>
                    <a:pt x="121719" y="1631178"/>
                    <a:pt x="0" y="1509459"/>
                    <a:pt x="0" y="1359310"/>
                  </a:cubicBezTo>
                  <a:lnTo>
                    <a:pt x="0" y="1027963"/>
                  </a:lnTo>
                  <a:cubicBezTo>
                    <a:pt x="334645" y="1027963"/>
                    <a:pt x="605928" y="756680"/>
                    <a:pt x="605928" y="422035"/>
                  </a:cubicBezTo>
                  <a:cubicBezTo>
                    <a:pt x="605928" y="296543"/>
                    <a:pt x="567779" y="179962"/>
                    <a:pt x="502445" y="83255"/>
                  </a:cubicBezTo>
                  <a:close/>
                </a:path>
              </a:pathLst>
            </a:cu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2400"/>
            </a:p>
          </p:txBody>
        </p:sp>
        <p:sp>
          <p:nvSpPr>
            <p:cNvPr id="16" name="Ovale 15">
              <a:extLst>
                <a:ext uri="{FF2B5EF4-FFF2-40B4-BE49-F238E27FC236}">
                  <a16:creationId xmlns:a16="http://schemas.microsoft.com/office/drawing/2014/main" id="{AE94E7AB-1DC5-6BEE-6760-E9A65C515F06}"/>
                </a:ext>
              </a:extLst>
            </p:cNvPr>
            <p:cNvSpPr/>
            <p:nvPr/>
          </p:nvSpPr>
          <p:spPr>
            <a:xfrm>
              <a:off x="180132" y="4493717"/>
              <a:ext cx="1027294" cy="1027294"/>
            </a:xfrm>
            <a:prstGeom prst="ellipse">
              <a:avLst/>
            </a:prstGeom>
            <a:solidFill>
              <a:srgbClr val="FFB81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 </a:t>
              </a:r>
              <a:endParaRPr lang="it-IT" sz="2400" dirty="0"/>
            </a:p>
          </p:txBody>
        </p:sp>
        <p:sp>
          <p:nvSpPr>
            <p:cNvPr id="17" name="Items">
              <a:extLst>
                <a:ext uri="{FF2B5EF4-FFF2-40B4-BE49-F238E27FC236}">
                  <a16:creationId xmlns:a16="http://schemas.microsoft.com/office/drawing/2014/main" id="{E401D49D-A4C5-22EB-96A8-536B281F7E64}"/>
                </a:ext>
              </a:extLst>
            </p:cNvPr>
            <p:cNvSpPr txBox="1"/>
            <p:nvPr/>
          </p:nvSpPr>
          <p:spPr>
            <a:xfrm>
              <a:off x="215234" y="4472339"/>
              <a:ext cx="348421" cy="842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Autofit/>
            </a:bodyPr>
            <a:lstStyle>
              <a:lvl1pPr defTabSz="825500">
                <a:defRPr sz="5500">
                  <a:solidFill>
                    <a:srgbClr val="2B2B2B"/>
                  </a:solidFill>
                  <a:latin typeface="Gotham Book"/>
                  <a:ea typeface="Gotham Book"/>
                  <a:cs typeface="Gotham Book"/>
                  <a:sym typeface="Gotham Book"/>
                </a:defRPr>
              </a:lvl1pPr>
            </a:lstStyle>
            <a:p>
              <a:pPr lvl="1">
                <a:spcBef>
                  <a:spcPct val="0"/>
                </a:spcBef>
              </a:pPr>
              <a:r>
                <a:rPr lang="en-US" sz="6000" b="1" dirty="0">
                  <a:solidFill>
                    <a:srgbClr val="4472C4"/>
                  </a:solidFill>
                  <a:latin typeface="Candara" panose="020E0502030303020204" pitchFamily="34" charset="0"/>
                  <a:sym typeface="Gotham Book"/>
                </a:rPr>
                <a:t>3</a:t>
              </a:r>
            </a:p>
          </p:txBody>
        </p:sp>
        <p:sp>
          <p:nvSpPr>
            <p:cNvPr id="45" name="CasellaDiTesto 44">
              <a:extLst>
                <a:ext uri="{FF2B5EF4-FFF2-40B4-BE49-F238E27FC236}">
                  <a16:creationId xmlns:a16="http://schemas.microsoft.com/office/drawing/2014/main" id="{1AA4F27B-4D2E-4BA2-BF90-372127C1344A}"/>
                </a:ext>
              </a:extLst>
            </p:cNvPr>
            <p:cNvSpPr txBox="1"/>
            <p:nvPr/>
          </p:nvSpPr>
          <p:spPr>
            <a:xfrm>
              <a:off x="1207425" y="5182272"/>
              <a:ext cx="3744560" cy="470455"/>
            </a:xfrm>
            <a:prstGeom prst="rect">
              <a:avLst/>
            </a:prstGeom>
            <a:noFill/>
          </p:spPr>
          <p:txBody>
            <a:bodyPr wrap="square">
              <a:spAutoFit/>
            </a:bodyPr>
            <a:lstStyle/>
            <a:p>
              <a:pPr>
                <a:spcBef>
                  <a:spcPct val="0"/>
                </a:spcBef>
              </a:pPr>
              <a:r>
                <a:rPr lang="en-US" sz="2800" b="1" dirty="0">
                  <a:solidFill>
                    <a:srgbClr val="4472C4"/>
                  </a:solidFill>
                  <a:latin typeface="Candara" panose="020E0502030303020204" pitchFamily="34" charset="0"/>
                  <a:sym typeface="Gotham Book"/>
                </a:rPr>
                <a:t>Implementation</a:t>
              </a:r>
            </a:p>
          </p:txBody>
        </p:sp>
      </p:grpSp>
      <p:pic>
        <p:nvPicPr>
          <p:cNvPr id="199" name="Imagen" descr="Imagen"/>
          <p:cNvPicPr>
            <a:picLocks noChangeAspect="1"/>
          </p:cNvPicPr>
          <p:nvPr/>
        </p:nvPicPr>
        <p:blipFill>
          <a:blip r:embed="rId3"/>
          <a:stretch>
            <a:fillRect/>
          </a:stretch>
        </p:blipFill>
        <p:spPr>
          <a:xfrm>
            <a:off x="0" y="5800691"/>
            <a:ext cx="12192000" cy="1953867"/>
          </a:xfrm>
          <a:prstGeom prst="rect">
            <a:avLst/>
          </a:prstGeom>
          <a:ln w="12700">
            <a:miter lim="400000"/>
          </a:ln>
        </p:spPr>
      </p:pic>
      <p:pic>
        <p:nvPicPr>
          <p:cNvPr id="202" name="Imagen" descr="Imagen"/>
          <p:cNvPicPr>
            <a:picLocks noChangeAspect="1"/>
          </p:cNvPicPr>
          <p:nvPr/>
        </p:nvPicPr>
        <p:blipFill>
          <a:blip r:embed="rId4"/>
          <a:stretch>
            <a:fillRect/>
          </a:stretch>
        </p:blipFill>
        <p:spPr>
          <a:xfrm>
            <a:off x="88472" y="6054917"/>
            <a:ext cx="2175343" cy="663809"/>
          </a:xfrm>
          <a:prstGeom prst="rect">
            <a:avLst/>
          </a:prstGeom>
          <a:ln w="12700">
            <a:miter lim="400000"/>
          </a:ln>
        </p:spPr>
      </p:pic>
      <p:pic>
        <p:nvPicPr>
          <p:cNvPr id="1026" name="Picture 2" descr="Ottimizzazione Contenuti Siti Web - Avavo Web Agency">
            <a:extLst>
              <a:ext uri="{FF2B5EF4-FFF2-40B4-BE49-F238E27FC236}">
                <a16:creationId xmlns:a16="http://schemas.microsoft.com/office/drawing/2014/main" id="{6D527731-2280-73B5-0A7B-85F7E5F18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23773">
            <a:off x="8306606" y="429875"/>
            <a:ext cx="3636284" cy="2748811"/>
          </a:xfrm>
          <a:prstGeom prst="rect">
            <a:avLst/>
          </a:prstGeom>
          <a:noFill/>
          <a:extLst>
            <a:ext uri="{909E8E84-426E-40DD-AFC4-6F175D3DCCD1}">
              <a14:hiddenFill xmlns:a14="http://schemas.microsoft.com/office/drawing/2010/main">
                <a:solidFill>
                  <a:srgbClr val="FFFFFF"/>
                </a:solidFill>
              </a14:hiddenFill>
            </a:ext>
          </a:extLst>
        </p:spPr>
      </p:pic>
      <p:sp>
        <p:nvSpPr>
          <p:cNvPr id="180" name="Icons Section"/>
          <p:cNvSpPr txBox="1">
            <a:spLocks noGrp="1"/>
          </p:cNvSpPr>
          <p:nvPr>
            <p:ph type="title"/>
          </p:nvPr>
        </p:nvSpPr>
        <p:spPr>
          <a:xfrm>
            <a:off x="781599" y="-44178"/>
            <a:ext cx="3455705" cy="1135881"/>
          </a:xfrm>
          <a:prstGeom prst="rect">
            <a:avLst/>
          </a:prstGeom>
        </p:spPr>
        <p:txBody>
          <a:bodyPr anchor="t">
            <a:noAutofit/>
          </a:bodyPr>
          <a:lstStyle>
            <a:lvl1pPr>
              <a:lnSpc>
                <a:spcPct val="100000"/>
              </a:lnSpc>
              <a:defRPr spc="85">
                <a:solidFill>
                  <a:srgbClr val="FFB81A"/>
                </a:solidFill>
              </a:defRPr>
            </a:lvl1pPr>
          </a:lstStyle>
          <a:p>
            <a:r>
              <a:rPr lang="es-ES" sz="8000" b="1" spc="0" dirty="0">
                <a:solidFill>
                  <a:srgbClr val="1825A9"/>
                </a:solidFill>
              </a:rPr>
              <a:t>Content</a:t>
            </a:r>
            <a:endParaRPr sz="8000" b="1" spc="0" dirty="0">
              <a:solidFill>
                <a:srgbClr val="1825A9"/>
              </a:solidFill>
            </a:endParaRPr>
          </a:p>
        </p:txBody>
      </p:sp>
      <p:grpSp>
        <p:nvGrpSpPr>
          <p:cNvPr id="18" name="Gruppo 17">
            <a:extLst>
              <a:ext uri="{FF2B5EF4-FFF2-40B4-BE49-F238E27FC236}">
                <a16:creationId xmlns:a16="http://schemas.microsoft.com/office/drawing/2014/main" id="{5C5445A8-0E25-EAB7-D125-E7ADC07A9E19}"/>
              </a:ext>
            </a:extLst>
          </p:cNvPr>
          <p:cNvGrpSpPr/>
          <p:nvPr/>
        </p:nvGrpSpPr>
        <p:grpSpPr>
          <a:xfrm>
            <a:off x="121360" y="1404396"/>
            <a:ext cx="4945731" cy="1790500"/>
            <a:chOff x="6780303" y="662077"/>
            <a:chExt cx="4554358" cy="1790500"/>
          </a:xfrm>
        </p:grpSpPr>
        <p:sp>
          <p:nvSpPr>
            <p:cNvPr id="10" name="Figura a mano libera: forma 9">
              <a:extLst>
                <a:ext uri="{FF2B5EF4-FFF2-40B4-BE49-F238E27FC236}">
                  <a16:creationId xmlns:a16="http://schemas.microsoft.com/office/drawing/2014/main" id="{70F38C6E-C0B4-D9B1-6F0C-B8FE572698F2}"/>
                </a:ext>
              </a:extLst>
            </p:cNvPr>
            <p:cNvSpPr/>
            <p:nvPr/>
          </p:nvSpPr>
          <p:spPr>
            <a:xfrm>
              <a:off x="7337234" y="821399"/>
              <a:ext cx="3997427" cy="1631178"/>
            </a:xfrm>
            <a:custGeom>
              <a:avLst/>
              <a:gdLst>
                <a:gd name="connsiteX0" fmla="*/ 433754 w 3997427"/>
                <a:gd name="connsiteY0" fmla="*/ 0 h 1631178"/>
                <a:gd name="connsiteX1" fmla="*/ 3725559 w 3997427"/>
                <a:gd name="connsiteY1" fmla="*/ 0 h 1631178"/>
                <a:gd name="connsiteX2" fmla="*/ 3997427 w 3997427"/>
                <a:gd name="connsiteY2" fmla="*/ 271868 h 1631178"/>
                <a:gd name="connsiteX3" fmla="*/ 3997427 w 3997427"/>
                <a:gd name="connsiteY3" fmla="*/ 1359310 h 1631178"/>
                <a:gd name="connsiteX4" fmla="*/ 3725559 w 3997427"/>
                <a:gd name="connsiteY4" fmla="*/ 1631178 h 1631178"/>
                <a:gd name="connsiteX5" fmla="*/ 271868 w 3997427"/>
                <a:gd name="connsiteY5" fmla="*/ 1631178 h 1631178"/>
                <a:gd name="connsiteX6" fmla="*/ 0 w 3997427"/>
                <a:gd name="connsiteY6" fmla="*/ 1359310 h 1631178"/>
                <a:gd name="connsiteX7" fmla="*/ 0 w 3997427"/>
                <a:gd name="connsiteY7" fmla="*/ 1027963 h 1631178"/>
                <a:gd name="connsiteX8" fmla="*/ 605928 w 3997427"/>
                <a:gd name="connsiteY8" fmla="*/ 422035 h 1631178"/>
                <a:gd name="connsiteX9" fmla="*/ 502445 w 3997427"/>
                <a:gd name="connsiteY9" fmla="*/ 83255 h 163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7427" h="1631178">
                  <a:moveTo>
                    <a:pt x="433754" y="0"/>
                  </a:moveTo>
                  <a:lnTo>
                    <a:pt x="3725559" y="0"/>
                  </a:lnTo>
                  <a:cubicBezTo>
                    <a:pt x="3875708" y="0"/>
                    <a:pt x="3997427" y="121719"/>
                    <a:pt x="3997427" y="271868"/>
                  </a:cubicBezTo>
                  <a:lnTo>
                    <a:pt x="3997427" y="1359310"/>
                  </a:lnTo>
                  <a:cubicBezTo>
                    <a:pt x="3997427" y="1509459"/>
                    <a:pt x="3875708" y="1631178"/>
                    <a:pt x="3725559" y="1631178"/>
                  </a:cubicBezTo>
                  <a:lnTo>
                    <a:pt x="271868" y="1631178"/>
                  </a:lnTo>
                  <a:cubicBezTo>
                    <a:pt x="121719" y="1631178"/>
                    <a:pt x="0" y="1509459"/>
                    <a:pt x="0" y="1359310"/>
                  </a:cubicBezTo>
                  <a:lnTo>
                    <a:pt x="0" y="1027963"/>
                  </a:lnTo>
                  <a:cubicBezTo>
                    <a:pt x="334645" y="1027963"/>
                    <a:pt x="605928" y="756680"/>
                    <a:pt x="605928" y="422035"/>
                  </a:cubicBezTo>
                  <a:cubicBezTo>
                    <a:pt x="605928" y="296543"/>
                    <a:pt x="567779" y="179962"/>
                    <a:pt x="502445" y="83255"/>
                  </a:cubicBezTo>
                  <a:close/>
                </a:path>
              </a:pathLst>
            </a:cu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2400" dirty="0"/>
            </a:p>
          </p:txBody>
        </p:sp>
        <p:sp>
          <p:nvSpPr>
            <p:cNvPr id="9" name="Ovale 8">
              <a:extLst>
                <a:ext uri="{FF2B5EF4-FFF2-40B4-BE49-F238E27FC236}">
                  <a16:creationId xmlns:a16="http://schemas.microsoft.com/office/drawing/2014/main" id="{F7C01A7A-DC1D-1AD9-8A70-8D94861D8C79}"/>
                </a:ext>
              </a:extLst>
            </p:cNvPr>
            <p:cNvSpPr/>
            <p:nvPr/>
          </p:nvSpPr>
          <p:spPr>
            <a:xfrm>
              <a:off x="6780303" y="712223"/>
              <a:ext cx="1027294" cy="1027294"/>
            </a:xfrm>
            <a:prstGeom prst="ellipse">
              <a:avLst/>
            </a:prstGeom>
            <a:solidFill>
              <a:srgbClr val="FFB81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 </a:t>
              </a:r>
              <a:endParaRPr lang="it-IT" sz="2400" dirty="0"/>
            </a:p>
          </p:txBody>
        </p:sp>
        <p:sp>
          <p:nvSpPr>
            <p:cNvPr id="11" name="Items">
              <a:extLst>
                <a:ext uri="{FF2B5EF4-FFF2-40B4-BE49-F238E27FC236}">
                  <a16:creationId xmlns:a16="http://schemas.microsoft.com/office/drawing/2014/main" id="{413FAFFB-E148-E0CA-C70F-8B958BF532AD}"/>
                </a:ext>
              </a:extLst>
            </p:cNvPr>
            <p:cNvSpPr txBox="1"/>
            <p:nvPr/>
          </p:nvSpPr>
          <p:spPr>
            <a:xfrm>
              <a:off x="6829427" y="662077"/>
              <a:ext cx="348421" cy="842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Autofit/>
            </a:bodyPr>
            <a:lstStyle>
              <a:lvl1pPr defTabSz="825500">
                <a:defRPr sz="5500">
                  <a:solidFill>
                    <a:srgbClr val="2B2B2B"/>
                  </a:solidFill>
                  <a:latin typeface="Gotham Book"/>
                  <a:ea typeface="Gotham Book"/>
                  <a:cs typeface="Gotham Book"/>
                  <a:sym typeface="Gotham Book"/>
                </a:defRPr>
              </a:lvl1pPr>
            </a:lstStyle>
            <a:p>
              <a:pPr lvl="1">
                <a:spcBef>
                  <a:spcPct val="0"/>
                </a:spcBef>
              </a:pPr>
              <a:r>
                <a:rPr lang="en-US" sz="6000" b="1" dirty="0">
                  <a:solidFill>
                    <a:srgbClr val="4472C4"/>
                  </a:solidFill>
                  <a:latin typeface="Candara" panose="020E0502030303020204" pitchFamily="34" charset="0"/>
                  <a:sym typeface="Gotham Book"/>
                </a:rPr>
                <a:t>1</a:t>
              </a:r>
            </a:p>
          </p:txBody>
        </p:sp>
      </p:grpSp>
      <p:grpSp>
        <p:nvGrpSpPr>
          <p:cNvPr id="22" name="Gruppo 21">
            <a:extLst>
              <a:ext uri="{FF2B5EF4-FFF2-40B4-BE49-F238E27FC236}">
                <a16:creationId xmlns:a16="http://schemas.microsoft.com/office/drawing/2014/main" id="{D115DFC4-2886-8C81-DBDB-66A817832A7E}"/>
              </a:ext>
            </a:extLst>
          </p:cNvPr>
          <p:cNvGrpSpPr/>
          <p:nvPr/>
        </p:nvGrpSpPr>
        <p:grpSpPr>
          <a:xfrm>
            <a:off x="1366148" y="1552324"/>
            <a:ext cx="7228007" cy="2560443"/>
            <a:chOff x="-2022685" y="1451514"/>
            <a:chExt cx="7228007" cy="2560443"/>
          </a:xfrm>
        </p:grpSpPr>
        <p:grpSp>
          <p:nvGrpSpPr>
            <p:cNvPr id="19" name="Gruppo 18">
              <a:extLst>
                <a:ext uri="{FF2B5EF4-FFF2-40B4-BE49-F238E27FC236}">
                  <a16:creationId xmlns:a16="http://schemas.microsoft.com/office/drawing/2014/main" id="{727AD124-C22B-DCA2-2B62-2E36F9FF812D}"/>
                </a:ext>
              </a:extLst>
            </p:cNvPr>
            <p:cNvGrpSpPr/>
            <p:nvPr/>
          </p:nvGrpSpPr>
          <p:grpSpPr>
            <a:xfrm>
              <a:off x="586599" y="2235797"/>
              <a:ext cx="4618723" cy="1776160"/>
              <a:chOff x="7186301" y="2629264"/>
              <a:chExt cx="4618723" cy="1776160"/>
            </a:xfrm>
          </p:grpSpPr>
          <p:sp>
            <p:nvSpPr>
              <p:cNvPr id="12" name="Figura a mano libera: forma 11">
                <a:extLst>
                  <a:ext uri="{FF2B5EF4-FFF2-40B4-BE49-F238E27FC236}">
                    <a16:creationId xmlns:a16="http://schemas.microsoft.com/office/drawing/2014/main" id="{CFEB7525-5389-A619-59F7-9924090D964D}"/>
                  </a:ext>
                </a:extLst>
              </p:cNvPr>
              <p:cNvSpPr/>
              <p:nvPr/>
            </p:nvSpPr>
            <p:spPr>
              <a:xfrm>
                <a:off x="7807597" y="2774246"/>
                <a:ext cx="3997427" cy="1631178"/>
              </a:xfrm>
              <a:custGeom>
                <a:avLst/>
                <a:gdLst>
                  <a:gd name="connsiteX0" fmla="*/ 433754 w 3997427"/>
                  <a:gd name="connsiteY0" fmla="*/ 0 h 1631178"/>
                  <a:gd name="connsiteX1" fmla="*/ 3725559 w 3997427"/>
                  <a:gd name="connsiteY1" fmla="*/ 0 h 1631178"/>
                  <a:gd name="connsiteX2" fmla="*/ 3997427 w 3997427"/>
                  <a:gd name="connsiteY2" fmla="*/ 271868 h 1631178"/>
                  <a:gd name="connsiteX3" fmla="*/ 3997427 w 3997427"/>
                  <a:gd name="connsiteY3" fmla="*/ 1359310 h 1631178"/>
                  <a:gd name="connsiteX4" fmla="*/ 3725559 w 3997427"/>
                  <a:gd name="connsiteY4" fmla="*/ 1631178 h 1631178"/>
                  <a:gd name="connsiteX5" fmla="*/ 271868 w 3997427"/>
                  <a:gd name="connsiteY5" fmla="*/ 1631178 h 1631178"/>
                  <a:gd name="connsiteX6" fmla="*/ 0 w 3997427"/>
                  <a:gd name="connsiteY6" fmla="*/ 1359310 h 1631178"/>
                  <a:gd name="connsiteX7" fmla="*/ 0 w 3997427"/>
                  <a:gd name="connsiteY7" fmla="*/ 1027963 h 1631178"/>
                  <a:gd name="connsiteX8" fmla="*/ 605928 w 3997427"/>
                  <a:gd name="connsiteY8" fmla="*/ 422035 h 1631178"/>
                  <a:gd name="connsiteX9" fmla="*/ 502445 w 3997427"/>
                  <a:gd name="connsiteY9" fmla="*/ 83255 h 163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7427" h="1631178">
                    <a:moveTo>
                      <a:pt x="433754" y="0"/>
                    </a:moveTo>
                    <a:lnTo>
                      <a:pt x="3725559" y="0"/>
                    </a:lnTo>
                    <a:cubicBezTo>
                      <a:pt x="3875708" y="0"/>
                      <a:pt x="3997427" y="121719"/>
                      <a:pt x="3997427" y="271868"/>
                    </a:cubicBezTo>
                    <a:lnTo>
                      <a:pt x="3997427" y="1359310"/>
                    </a:lnTo>
                    <a:cubicBezTo>
                      <a:pt x="3997427" y="1509459"/>
                      <a:pt x="3875708" y="1631178"/>
                      <a:pt x="3725559" y="1631178"/>
                    </a:cubicBezTo>
                    <a:lnTo>
                      <a:pt x="271868" y="1631178"/>
                    </a:lnTo>
                    <a:cubicBezTo>
                      <a:pt x="121719" y="1631178"/>
                      <a:pt x="0" y="1509459"/>
                      <a:pt x="0" y="1359310"/>
                    </a:cubicBezTo>
                    <a:lnTo>
                      <a:pt x="0" y="1027963"/>
                    </a:lnTo>
                    <a:cubicBezTo>
                      <a:pt x="334645" y="1027963"/>
                      <a:pt x="605928" y="756680"/>
                      <a:pt x="605928" y="422035"/>
                    </a:cubicBezTo>
                    <a:cubicBezTo>
                      <a:pt x="605928" y="296543"/>
                      <a:pt x="567779" y="179962"/>
                      <a:pt x="502445" y="83255"/>
                    </a:cubicBezTo>
                    <a:close/>
                  </a:path>
                </a:pathLst>
              </a:cu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sz="2400"/>
              </a:p>
            </p:txBody>
          </p:sp>
          <p:sp>
            <p:nvSpPr>
              <p:cNvPr id="13" name="Ovale 12">
                <a:extLst>
                  <a:ext uri="{FF2B5EF4-FFF2-40B4-BE49-F238E27FC236}">
                    <a16:creationId xmlns:a16="http://schemas.microsoft.com/office/drawing/2014/main" id="{6EE09AF3-E23D-6B9E-4B01-341FCCBBD5FD}"/>
                  </a:ext>
                </a:extLst>
              </p:cNvPr>
              <p:cNvSpPr/>
              <p:nvPr/>
            </p:nvSpPr>
            <p:spPr>
              <a:xfrm>
                <a:off x="7250666" y="2665070"/>
                <a:ext cx="1027294" cy="1027294"/>
              </a:xfrm>
              <a:prstGeom prst="ellipse">
                <a:avLst/>
              </a:prstGeom>
              <a:solidFill>
                <a:srgbClr val="FFB81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t> </a:t>
                </a:r>
                <a:endParaRPr lang="it-IT" sz="2400" dirty="0"/>
              </a:p>
            </p:txBody>
          </p:sp>
          <p:sp>
            <p:nvSpPr>
              <p:cNvPr id="14" name="Items">
                <a:extLst>
                  <a:ext uri="{FF2B5EF4-FFF2-40B4-BE49-F238E27FC236}">
                    <a16:creationId xmlns:a16="http://schemas.microsoft.com/office/drawing/2014/main" id="{55F7F127-9241-953D-AB1B-35631F45B121}"/>
                  </a:ext>
                </a:extLst>
              </p:cNvPr>
              <p:cNvSpPr txBox="1"/>
              <p:nvPr/>
            </p:nvSpPr>
            <p:spPr>
              <a:xfrm>
                <a:off x="7186301" y="2629264"/>
                <a:ext cx="348421" cy="842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Autofit/>
              </a:bodyPr>
              <a:lstStyle>
                <a:lvl1pPr defTabSz="825500">
                  <a:defRPr sz="5500">
                    <a:solidFill>
                      <a:srgbClr val="2B2B2B"/>
                    </a:solidFill>
                    <a:latin typeface="Gotham Book"/>
                    <a:ea typeface="Gotham Book"/>
                    <a:cs typeface="Gotham Book"/>
                    <a:sym typeface="Gotham Book"/>
                  </a:defRPr>
                </a:lvl1pPr>
              </a:lstStyle>
              <a:p>
                <a:pPr lvl="1">
                  <a:spcBef>
                    <a:spcPct val="0"/>
                  </a:spcBef>
                </a:pPr>
                <a:r>
                  <a:rPr lang="en-US" sz="6000" b="1" dirty="0">
                    <a:solidFill>
                      <a:srgbClr val="4472C4"/>
                    </a:solidFill>
                    <a:latin typeface="Candara" panose="020E0502030303020204" pitchFamily="34" charset="0"/>
                    <a:sym typeface="Gotham Book"/>
                  </a:rPr>
                  <a:t>2</a:t>
                </a:r>
              </a:p>
            </p:txBody>
          </p:sp>
        </p:grpSp>
        <p:sp>
          <p:nvSpPr>
            <p:cNvPr id="182" name="Items"/>
            <p:cNvSpPr txBox="1"/>
            <p:nvPr/>
          </p:nvSpPr>
          <p:spPr>
            <a:xfrm>
              <a:off x="-2022685" y="1451514"/>
              <a:ext cx="3665837" cy="489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Autofit/>
            </a:bodyPr>
            <a:lstStyle>
              <a:lvl1pPr defTabSz="825500">
                <a:defRPr sz="5500">
                  <a:solidFill>
                    <a:srgbClr val="2B2B2B"/>
                  </a:solidFill>
                  <a:latin typeface="Gotham Book"/>
                  <a:ea typeface="Gotham Book"/>
                  <a:cs typeface="Gotham Book"/>
                  <a:sym typeface="Gotham Book"/>
                </a:defRPr>
              </a:lvl1pPr>
            </a:lstStyle>
            <a:p>
              <a:pPr>
                <a:spcBef>
                  <a:spcPct val="0"/>
                </a:spcBef>
              </a:pPr>
              <a:r>
                <a:rPr lang="en-US" sz="2800" b="1" dirty="0">
                  <a:solidFill>
                    <a:srgbClr val="4472C4"/>
                  </a:solidFill>
                  <a:latin typeface="Candara" panose="020E0502030303020204" pitchFamily="34" charset="0"/>
                </a:rPr>
                <a:t>Excellence</a:t>
              </a:r>
            </a:p>
          </p:txBody>
        </p:sp>
        <p:sp>
          <p:nvSpPr>
            <p:cNvPr id="189" name="Items"/>
            <p:cNvSpPr txBox="1"/>
            <p:nvPr/>
          </p:nvSpPr>
          <p:spPr>
            <a:xfrm>
              <a:off x="-1938155" y="1949544"/>
              <a:ext cx="2663240" cy="4649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Autofit/>
            </a:bodyPr>
            <a:lstStyle>
              <a:lvl1pPr defTabSz="825500">
                <a:defRPr sz="5500">
                  <a:solidFill>
                    <a:srgbClr val="2B2B2B"/>
                  </a:solidFill>
                  <a:latin typeface="Gotham Book"/>
                  <a:ea typeface="Gotham Book"/>
                  <a:cs typeface="Gotham Book"/>
                  <a:sym typeface="Gotham Book"/>
                </a:defRPr>
              </a:lvl1pPr>
            </a:lstStyle>
            <a:p>
              <a:endParaRPr lang="en-US" sz="2000" b="1" dirty="0">
                <a:latin typeface="Candara" panose="020E0502030303020204" pitchFamily="34" charset="0"/>
              </a:endParaRPr>
            </a:p>
          </p:txBody>
        </p:sp>
        <p:sp>
          <p:nvSpPr>
            <p:cNvPr id="25" name="Items">
              <a:extLst>
                <a:ext uri="{FF2B5EF4-FFF2-40B4-BE49-F238E27FC236}">
                  <a16:creationId xmlns:a16="http://schemas.microsoft.com/office/drawing/2014/main" id="{13F7B445-505C-734D-9B76-B9A30047A61C}"/>
                </a:ext>
              </a:extLst>
            </p:cNvPr>
            <p:cNvSpPr txBox="1"/>
            <p:nvPr/>
          </p:nvSpPr>
          <p:spPr>
            <a:xfrm>
              <a:off x="-1870934" y="2285212"/>
              <a:ext cx="2362606" cy="4858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rmAutofit/>
            </a:bodyPr>
            <a:lstStyle>
              <a:lvl1pPr defTabSz="825500">
                <a:defRPr sz="5500">
                  <a:solidFill>
                    <a:srgbClr val="2B2B2B"/>
                  </a:solidFill>
                  <a:latin typeface="Gotham Book"/>
                  <a:ea typeface="Gotham Book"/>
                  <a:cs typeface="Gotham Book"/>
                  <a:sym typeface="Gotham Book"/>
                </a:defRPr>
              </a:lvl1pPr>
            </a:lstStyle>
            <a:p>
              <a:r>
                <a:rPr lang="en-US" sz="2000" b="1" dirty="0">
                  <a:latin typeface="Candara" panose="020E0502030303020204" pitchFamily="34" charset="0"/>
                </a:rPr>
                <a:t> </a:t>
              </a:r>
              <a:endParaRPr sz="2000" b="1" dirty="0">
                <a:latin typeface="Candara" panose="020E0502030303020204" pitchFamily="34" charset="0"/>
              </a:endParaRPr>
            </a:p>
          </p:txBody>
        </p:sp>
        <p:sp>
          <p:nvSpPr>
            <p:cNvPr id="35" name="Items">
              <a:extLst>
                <a:ext uri="{FF2B5EF4-FFF2-40B4-BE49-F238E27FC236}">
                  <a16:creationId xmlns:a16="http://schemas.microsoft.com/office/drawing/2014/main" id="{44D25746-86B7-4A45-9623-6AFD83FDF405}"/>
                </a:ext>
              </a:extLst>
            </p:cNvPr>
            <p:cNvSpPr txBox="1"/>
            <p:nvPr/>
          </p:nvSpPr>
          <p:spPr>
            <a:xfrm>
              <a:off x="1145560" y="2145674"/>
              <a:ext cx="2362605" cy="4649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rmAutofit/>
            </a:bodyPr>
            <a:lstStyle>
              <a:lvl1pPr defTabSz="825500">
                <a:defRPr sz="5500">
                  <a:solidFill>
                    <a:srgbClr val="2B2B2B"/>
                  </a:solidFill>
                  <a:latin typeface="Gotham Book"/>
                  <a:ea typeface="Gotham Book"/>
                  <a:cs typeface="Gotham Book"/>
                  <a:sym typeface="Gotham Book"/>
                </a:defRPr>
              </a:lvl1pPr>
            </a:lstStyle>
            <a:p>
              <a:endParaRPr sz="1700" dirty="0">
                <a:latin typeface="+mj-lt"/>
              </a:endParaRPr>
            </a:p>
          </p:txBody>
        </p:sp>
        <p:sp>
          <p:nvSpPr>
            <p:cNvPr id="44" name="Items">
              <a:extLst>
                <a:ext uri="{FF2B5EF4-FFF2-40B4-BE49-F238E27FC236}">
                  <a16:creationId xmlns:a16="http://schemas.microsoft.com/office/drawing/2014/main" id="{6BC5F637-954E-41EA-89A4-7134EEF4C5CA}"/>
                </a:ext>
              </a:extLst>
            </p:cNvPr>
            <p:cNvSpPr txBox="1"/>
            <p:nvPr/>
          </p:nvSpPr>
          <p:spPr>
            <a:xfrm>
              <a:off x="-1885206" y="2636219"/>
              <a:ext cx="1145304" cy="362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rmAutofit/>
            </a:bodyPr>
            <a:lstStyle>
              <a:lvl1pPr defTabSz="825500">
                <a:defRPr sz="5500">
                  <a:solidFill>
                    <a:srgbClr val="2B2B2B"/>
                  </a:solidFill>
                  <a:latin typeface="Gotham Book"/>
                  <a:ea typeface="Gotham Book"/>
                  <a:cs typeface="Gotham Book"/>
                  <a:sym typeface="Gotham Book"/>
                </a:defRPr>
              </a:lvl1pPr>
            </a:lstStyle>
            <a:p>
              <a:r>
                <a:rPr lang="en-US" sz="2000" b="1" dirty="0">
                  <a:latin typeface="Candara" panose="020E0502030303020204" pitchFamily="34" charset="0"/>
                </a:rPr>
                <a:t>  </a:t>
              </a:r>
              <a:endParaRPr sz="2000" b="1" dirty="0">
                <a:latin typeface="Candara" panose="020E0502030303020204" pitchFamily="34" charset="0"/>
              </a:endParaRPr>
            </a:p>
          </p:txBody>
        </p:sp>
      </p:grpSp>
      <p:sp>
        <p:nvSpPr>
          <p:cNvPr id="3" name="Items">
            <a:extLst>
              <a:ext uri="{FF2B5EF4-FFF2-40B4-BE49-F238E27FC236}">
                <a16:creationId xmlns:a16="http://schemas.microsoft.com/office/drawing/2014/main" id="{DD06A26B-E5B5-55EB-8A57-CBAB5E98D923}"/>
              </a:ext>
            </a:extLst>
          </p:cNvPr>
          <p:cNvSpPr txBox="1"/>
          <p:nvPr/>
        </p:nvSpPr>
        <p:spPr>
          <a:xfrm>
            <a:off x="5317102" y="2595497"/>
            <a:ext cx="3205604" cy="462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oAutofit/>
          </a:bodyPr>
          <a:lstStyle>
            <a:lvl1pPr defTabSz="825500">
              <a:defRPr sz="5500">
                <a:solidFill>
                  <a:srgbClr val="2B2B2B"/>
                </a:solidFill>
                <a:latin typeface="Gotham Book"/>
                <a:ea typeface="Gotham Book"/>
                <a:cs typeface="Gotham Book"/>
                <a:sym typeface="Gotham Book"/>
              </a:defRPr>
            </a:lvl1pPr>
          </a:lstStyle>
          <a:p>
            <a:pPr>
              <a:spcBef>
                <a:spcPct val="0"/>
              </a:spcBef>
            </a:pPr>
            <a:r>
              <a:rPr lang="en-US" sz="2800" b="1" dirty="0">
                <a:solidFill>
                  <a:srgbClr val="4472C4"/>
                </a:solidFill>
                <a:latin typeface="Candara" panose="020E0502030303020204" pitchFamily="34" charset="0"/>
              </a:rPr>
              <a:t>Impact</a:t>
            </a:r>
          </a:p>
        </p:txBody>
      </p:sp>
    </p:spTree>
  </p:cSld>
  <p:clrMapOvr>
    <a:masterClrMapping/>
  </p:clrMapOvr>
  <p:transition spd="med" advTm="22686"/>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22EFD4-4265-2B96-7190-976EF77C7F79}"/>
              </a:ext>
            </a:extLst>
          </p:cNvPr>
          <p:cNvSpPr txBox="1"/>
          <p:nvPr/>
        </p:nvSpPr>
        <p:spPr>
          <a:xfrm>
            <a:off x="847725" y="1253248"/>
            <a:ext cx="10210800" cy="5401479"/>
          </a:xfrm>
          <a:prstGeom prst="rect">
            <a:avLst/>
          </a:prstGeom>
          <a:noFill/>
        </p:spPr>
        <p:txBody>
          <a:bodyPr wrap="square" rtlCol="0">
            <a:spAutoFit/>
          </a:bodyPr>
          <a:lstStyle/>
          <a:p>
            <a:pPr marL="285750" indent="-285750">
              <a:buFont typeface="Arial" panose="020B0604020202020204" pitchFamily="34" charset="0"/>
              <a:buChar char="•"/>
            </a:pPr>
            <a:r>
              <a:rPr lang="en-US" sz="2500" dirty="0"/>
              <a:t>The Workplan does not fully specify the activities to be performed with regard to </a:t>
            </a:r>
            <a:r>
              <a:rPr lang="en-US" sz="2500" dirty="0" err="1"/>
              <a:t>xy</a:t>
            </a:r>
            <a:endParaRPr lang="en-US" sz="2500" dirty="0"/>
          </a:p>
          <a:p>
            <a:pPr marL="285750" indent="-285750">
              <a:buFont typeface="Arial" panose="020B0604020202020204" pitchFamily="34" charset="0"/>
              <a:buChar char="•"/>
            </a:pPr>
            <a:r>
              <a:rPr lang="en-US" sz="2500" dirty="0"/>
              <a:t>There is an imbalance in the allocation of resources in WP2,3,4,6,7, Each is dominated by a single partner and the proposal does not fully explain why this is appropriate</a:t>
            </a:r>
          </a:p>
          <a:p>
            <a:pPr marL="285750" indent="-285750">
              <a:buFont typeface="Arial" panose="020B0604020202020204" pitchFamily="34" charset="0"/>
              <a:buChar char="•"/>
            </a:pPr>
            <a:r>
              <a:rPr lang="en-US" sz="2500" dirty="0"/>
              <a:t>Some of the key tasks are not described in enough detail to fully appreciate if the project is feasible and if the main aims are actually achievable</a:t>
            </a:r>
          </a:p>
          <a:p>
            <a:pPr marL="285750" indent="-285750">
              <a:buFont typeface="Arial" panose="020B0604020202020204" pitchFamily="34" charset="0"/>
              <a:buChar char="•"/>
            </a:pPr>
            <a:r>
              <a:rPr lang="en-US" sz="2500" dirty="0"/>
              <a:t>The Gantt chart is missing the inclusion of tasks and WP6- which is relevant for the achievement of the proposal objectives – is </a:t>
            </a:r>
            <a:r>
              <a:rPr lang="en-US" sz="2500" dirty="0" err="1"/>
              <a:t>missin</a:t>
            </a:r>
            <a:r>
              <a:rPr lang="en-US" sz="2500" dirty="0"/>
              <a:t> milestones</a:t>
            </a:r>
          </a:p>
          <a:p>
            <a:pPr marL="285750" indent="-285750">
              <a:buFont typeface="Arial" panose="020B0604020202020204" pitchFamily="34" charset="0"/>
              <a:buChar char="•"/>
            </a:pPr>
            <a:r>
              <a:rPr lang="en-US" sz="2500" dirty="0"/>
              <a:t>The diversity and complementarity of the consortium partners is insufficiently highlighted</a:t>
            </a:r>
          </a:p>
          <a:p>
            <a:pPr marL="285750" indent="-285750">
              <a:buFont typeface="Arial" panose="020B0604020202020204" pitchFamily="34" charset="0"/>
              <a:buChar char="•"/>
            </a:pPr>
            <a:r>
              <a:rPr lang="en-US" sz="2500" dirty="0"/>
              <a:t>There is no clearly identified partner who will drive the commercial exploitation of the proposal results </a:t>
            </a:r>
          </a:p>
          <a:p>
            <a:pPr marL="285750" indent="-285750">
              <a:buFont typeface="Arial" panose="020B0604020202020204" pitchFamily="34" charset="0"/>
              <a:buChar char="•"/>
            </a:pPr>
            <a:endParaRPr lang="fr-FR" sz="2000" dirty="0"/>
          </a:p>
        </p:txBody>
      </p:sp>
      <p:sp>
        <p:nvSpPr>
          <p:cNvPr id="3" name="Title 2">
            <a:extLst>
              <a:ext uri="{FF2B5EF4-FFF2-40B4-BE49-F238E27FC236}">
                <a16:creationId xmlns:a16="http://schemas.microsoft.com/office/drawing/2014/main" id="{DAD65192-6466-4861-862C-7E3055D7581F}"/>
              </a:ext>
            </a:extLst>
          </p:cNvPr>
          <p:cNvSpPr txBox="1">
            <a:spLocks/>
          </p:cNvSpPr>
          <p:nvPr/>
        </p:nvSpPr>
        <p:spPr>
          <a:xfrm>
            <a:off x="3743325" y="266363"/>
            <a:ext cx="5638800" cy="9366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Criticism from Evaluators</a:t>
            </a:r>
            <a:r>
              <a:rPr lang="fr-FR"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77019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Rectángulo"/>
          <p:cNvSpPr/>
          <p:nvPr/>
        </p:nvSpPr>
        <p:spPr>
          <a:xfrm>
            <a:off x="0" y="0"/>
            <a:ext cx="12192000" cy="6858000"/>
          </a:xfrm>
          <a:prstGeom prst="rect">
            <a:avLst/>
          </a:prstGeom>
          <a:solidFill>
            <a:srgbClr val="1C75BA"/>
          </a:solidFill>
          <a:ln w="12700">
            <a:miter lim="400000"/>
          </a:ln>
        </p:spPr>
        <p:txBody>
          <a:bodyPr lIns="20202" tIns="20202" rIns="20202" bIns="20202" anchor="ctr"/>
          <a:lstStyle/>
          <a:p>
            <a:pPr algn="ctr" defTabSz="328282">
              <a:defRPr sz="3200">
                <a:solidFill>
                  <a:srgbClr val="FFFFFF"/>
                </a:solidFill>
                <a:latin typeface="Helvetica Neue Medium"/>
                <a:ea typeface="Helvetica Neue Medium"/>
                <a:cs typeface="Helvetica Neue Medium"/>
                <a:sym typeface="Helvetica Neue Medium"/>
              </a:defRPr>
            </a:pPr>
            <a:endParaRPr sz="1272" dirty="0">
              <a:solidFill>
                <a:srgbClr val="FFFFFF"/>
              </a:solidFill>
              <a:latin typeface="Helvetica Neue Medium"/>
              <a:sym typeface="Helvetica Neue Medium"/>
            </a:endParaRPr>
          </a:p>
        </p:txBody>
      </p:sp>
      <p:pic>
        <p:nvPicPr>
          <p:cNvPr id="267" name="Imagen" descr="Imagen"/>
          <p:cNvPicPr>
            <a:picLocks noChangeAspect="1"/>
          </p:cNvPicPr>
          <p:nvPr/>
        </p:nvPicPr>
        <p:blipFill>
          <a:blip r:embed="rId2"/>
          <a:stretch>
            <a:fillRect/>
          </a:stretch>
        </p:blipFill>
        <p:spPr>
          <a:xfrm>
            <a:off x="8785699" y="70663"/>
            <a:ext cx="3256664" cy="980372"/>
          </a:xfrm>
          <a:prstGeom prst="rect">
            <a:avLst/>
          </a:prstGeom>
          <a:ln>
            <a:noFill/>
          </a:ln>
          <a:effectLst>
            <a:outerShdw blurRad="292100" dist="139700" dir="2700000" algn="tl" rotWithShape="0">
              <a:srgbClr val="333333">
                <a:alpha val="65000"/>
              </a:srgbClr>
            </a:outerShdw>
          </a:effectLst>
        </p:spPr>
      </p:pic>
      <p:pic>
        <p:nvPicPr>
          <p:cNvPr id="19" name="Imagen" descr="Imagen"/>
          <p:cNvPicPr>
            <a:picLocks noChangeAspect="1"/>
          </p:cNvPicPr>
          <p:nvPr/>
        </p:nvPicPr>
        <p:blipFill>
          <a:blip r:embed="rId3"/>
          <a:stretch>
            <a:fillRect/>
          </a:stretch>
        </p:blipFill>
        <p:spPr>
          <a:xfrm>
            <a:off x="4110742" y="6478202"/>
            <a:ext cx="268973" cy="268972"/>
          </a:xfrm>
          <a:prstGeom prst="rect">
            <a:avLst/>
          </a:prstGeom>
          <a:ln w="12700">
            <a:miter lim="400000"/>
          </a:ln>
        </p:spPr>
      </p:pic>
      <p:pic>
        <p:nvPicPr>
          <p:cNvPr id="20" name="Imagen" descr="Imagen"/>
          <p:cNvPicPr>
            <a:picLocks noChangeAspect="1"/>
          </p:cNvPicPr>
          <p:nvPr/>
        </p:nvPicPr>
        <p:blipFill>
          <a:blip r:embed="rId4"/>
          <a:stretch>
            <a:fillRect/>
          </a:stretch>
        </p:blipFill>
        <p:spPr>
          <a:xfrm>
            <a:off x="8127681" y="6521848"/>
            <a:ext cx="268973" cy="268972"/>
          </a:xfrm>
          <a:prstGeom prst="rect">
            <a:avLst/>
          </a:prstGeom>
          <a:ln w="12700">
            <a:miter lim="400000"/>
          </a:ln>
        </p:spPr>
      </p:pic>
      <p:pic>
        <p:nvPicPr>
          <p:cNvPr id="21" name="Imagen" descr="Imagen"/>
          <p:cNvPicPr>
            <a:picLocks noChangeAspect="1"/>
          </p:cNvPicPr>
          <p:nvPr/>
        </p:nvPicPr>
        <p:blipFill>
          <a:blip r:embed="rId5"/>
          <a:stretch>
            <a:fillRect/>
          </a:stretch>
        </p:blipFill>
        <p:spPr>
          <a:xfrm>
            <a:off x="6341848" y="6521848"/>
            <a:ext cx="268973" cy="268972"/>
          </a:xfrm>
          <a:prstGeom prst="rect">
            <a:avLst/>
          </a:prstGeom>
          <a:ln w="12700">
            <a:miter lim="400000"/>
          </a:ln>
        </p:spPr>
      </p:pic>
      <p:sp>
        <p:nvSpPr>
          <p:cNvPr id="22" name="@PRIMAInnovation"/>
          <p:cNvSpPr txBox="1"/>
          <p:nvPr/>
        </p:nvSpPr>
        <p:spPr>
          <a:xfrm>
            <a:off x="4439747" y="6514763"/>
            <a:ext cx="1416023" cy="271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319" tIns="18319" rIns="18319" bIns="18319">
            <a:normAutofit fontScale="85000" lnSpcReduction="10000"/>
          </a:bodyPr>
          <a:lstStyle>
            <a:lvl1pPr>
              <a:defRPr>
                <a:solidFill>
                  <a:srgbClr val="FFFFFF"/>
                </a:solidFill>
              </a:defRPr>
            </a:lvl1pPr>
          </a:lstStyle>
          <a:p>
            <a:pPr defTabSz="659490"/>
            <a:r>
              <a:rPr sz="952" b="1" dirty="0">
                <a:effectLst>
                  <a:outerShdw blurRad="38100" dist="38100" dir="2700000" algn="tl">
                    <a:srgbClr val="000000">
                      <a:alpha val="43137"/>
                    </a:srgbClr>
                  </a:outerShdw>
                </a:effectLst>
                <a:latin typeface="Calibri" panose="020F0502020204030204"/>
              </a:rPr>
              <a:t>@</a:t>
            </a:r>
            <a:r>
              <a:rPr sz="1814" b="1" dirty="0">
                <a:effectLst>
                  <a:outerShdw blurRad="38100" dist="38100" dir="2700000" algn="tl">
                    <a:srgbClr val="000000">
                      <a:alpha val="43137"/>
                    </a:srgbClr>
                  </a:outerShdw>
                </a:effectLst>
                <a:latin typeface="Calibri" panose="020F0502020204030204"/>
              </a:rPr>
              <a:t>PRIMA</a:t>
            </a:r>
            <a:r>
              <a:rPr lang="en-US" sz="1814" b="1" dirty="0">
                <a:effectLst>
                  <a:outerShdw blurRad="38100" dist="38100" dir="2700000" algn="tl">
                    <a:srgbClr val="000000">
                      <a:alpha val="43137"/>
                    </a:srgbClr>
                  </a:outerShdw>
                </a:effectLst>
                <a:latin typeface="Calibri" panose="020F0502020204030204"/>
              </a:rPr>
              <a:t>Program</a:t>
            </a:r>
            <a:endParaRPr sz="1814" b="1" dirty="0">
              <a:effectLst>
                <a:outerShdw blurRad="38100" dist="38100" dir="2700000" algn="tl">
                  <a:srgbClr val="000000">
                    <a:alpha val="43137"/>
                  </a:srgbClr>
                </a:outerShdw>
              </a:effectLst>
              <a:latin typeface="Calibri" panose="020F0502020204030204"/>
            </a:endParaRPr>
          </a:p>
        </p:txBody>
      </p:sp>
      <p:sp>
        <p:nvSpPr>
          <p:cNvPr id="23" name="Prima Programme official"/>
          <p:cNvSpPr txBox="1"/>
          <p:nvPr/>
        </p:nvSpPr>
        <p:spPr>
          <a:xfrm>
            <a:off x="6649417" y="6521849"/>
            <a:ext cx="1764148" cy="256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319" tIns="18319" rIns="18319" bIns="18319">
            <a:normAutofit fontScale="55000" lnSpcReduction="20000"/>
          </a:bodyPr>
          <a:lstStyle>
            <a:lvl1pPr>
              <a:defRPr>
                <a:solidFill>
                  <a:srgbClr val="FFFFFF"/>
                </a:solidFill>
              </a:defRPr>
            </a:lvl1pPr>
          </a:lstStyle>
          <a:p>
            <a:pPr defTabSz="659490"/>
            <a:r>
              <a:rPr sz="2811" b="1" dirty="0">
                <a:effectLst>
                  <a:outerShdw blurRad="38100" dist="38100" dir="2700000" algn="tl">
                    <a:srgbClr val="000000">
                      <a:alpha val="43137"/>
                    </a:srgbClr>
                  </a:outerShdw>
                </a:effectLst>
                <a:latin typeface="Calibri" panose="020F0502020204030204"/>
              </a:rPr>
              <a:t>Prima</a:t>
            </a:r>
            <a:r>
              <a:rPr sz="1270" b="1" dirty="0">
                <a:effectLst>
                  <a:outerShdw blurRad="38100" dist="38100" dir="2700000" algn="tl">
                    <a:srgbClr val="000000">
                      <a:alpha val="43137"/>
                    </a:srgbClr>
                  </a:outerShdw>
                </a:effectLst>
                <a:latin typeface="Calibri" panose="020F0502020204030204"/>
              </a:rPr>
              <a:t> </a:t>
            </a:r>
            <a:r>
              <a:rPr sz="2176" b="1" dirty="0">
                <a:effectLst>
                  <a:outerShdw blurRad="38100" dist="38100" dir="2700000" algn="tl">
                    <a:srgbClr val="000000">
                      <a:alpha val="43137"/>
                    </a:srgbClr>
                  </a:outerShdw>
                </a:effectLst>
                <a:latin typeface="Calibri" panose="020F0502020204030204"/>
              </a:rPr>
              <a:t>Program</a:t>
            </a:r>
          </a:p>
        </p:txBody>
      </p:sp>
      <p:sp>
        <p:nvSpPr>
          <p:cNvPr id="24" name="Prima-med YouTube"/>
          <p:cNvSpPr txBox="1"/>
          <p:nvPr/>
        </p:nvSpPr>
        <p:spPr>
          <a:xfrm>
            <a:off x="8445594" y="6521848"/>
            <a:ext cx="2598468" cy="4313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319" tIns="18319" rIns="18319" bIns="18319">
            <a:normAutofit/>
          </a:bodyPr>
          <a:lstStyle>
            <a:lvl1pPr>
              <a:defRPr>
                <a:solidFill>
                  <a:srgbClr val="FFFFFF"/>
                </a:solidFill>
              </a:defRPr>
            </a:lvl1pPr>
          </a:lstStyle>
          <a:p>
            <a:pPr defTabSz="659490"/>
            <a:r>
              <a:rPr sz="1542" b="1" dirty="0">
                <a:effectLst>
                  <a:outerShdw blurRad="38100" dist="38100" dir="2700000" algn="tl">
                    <a:srgbClr val="000000">
                      <a:alpha val="43137"/>
                    </a:srgbClr>
                  </a:outerShdw>
                </a:effectLst>
                <a:latin typeface="Calibri" panose="020F0502020204030204"/>
              </a:rPr>
              <a:t>Prima-med</a:t>
            </a:r>
            <a:r>
              <a:rPr sz="907" b="1" dirty="0">
                <a:effectLst>
                  <a:outerShdw blurRad="38100" dist="38100" dir="2700000" algn="tl">
                    <a:srgbClr val="000000">
                      <a:alpha val="43137"/>
                    </a:srgbClr>
                  </a:outerShdw>
                </a:effectLst>
                <a:latin typeface="Calibri" panose="020F0502020204030204"/>
              </a:rPr>
              <a:t> </a:t>
            </a:r>
            <a:r>
              <a:rPr sz="1542" b="1" dirty="0">
                <a:effectLst>
                  <a:outerShdw blurRad="38100" dist="38100" dir="2700000" algn="tl">
                    <a:srgbClr val="000000">
                      <a:alpha val="43137"/>
                    </a:srgbClr>
                  </a:outerShdw>
                </a:effectLst>
                <a:latin typeface="Calibri" panose="020F0502020204030204"/>
              </a:rPr>
              <a:t>YouTube</a:t>
            </a:r>
          </a:p>
        </p:txBody>
      </p:sp>
      <p:pic>
        <p:nvPicPr>
          <p:cNvPr id="25" name="Imagen" descr="Imagen"/>
          <p:cNvPicPr>
            <a:picLocks noChangeAspect="1"/>
          </p:cNvPicPr>
          <p:nvPr/>
        </p:nvPicPr>
        <p:blipFill>
          <a:blip r:embed="rId6"/>
          <a:stretch>
            <a:fillRect/>
          </a:stretch>
        </p:blipFill>
        <p:spPr>
          <a:xfrm>
            <a:off x="2069879" y="6457625"/>
            <a:ext cx="268972" cy="268972"/>
          </a:xfrm>
          <a:prstGeom prst="rect">
            <a:avLst/>
          </a:prstGeom>
          <a:ln w="12700">
            <a:miter lim="400000"/>
          </a:ln>
        </p:spPr>
      </p:pic>
      <p:sp>
        <p:nvSpPr>
          <p:cNvPr id="26" name="PrimaProgram"/>
          <p:cNvSpPr txBox="1"/>
          <p:nvPr/>
        </p:nvSpPr>
        <p:spPr>
          <a:xfrm>
            <a:off x="2387791" y="6453467"/>
            <a:ext cx="1555596" cy="467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319" tIns="18319" rIns="18319" bIns="18319">
            <a:noAutofit/>
          </a:bodyPr>
          <a:lstStyle>
            <a:lvl1pPr>
              <a:defRPr>
                <a:solidFill>
                  <a:srgbClr val="FFFFFF"/>
                </a:solidFill>
              </a:defRPr>
            </a:lvl1pPr>
          </a:lstStyle>
          <a:p>
            <a:pPr defTabSz="659490"/>
            <a:r>
              <a:rPr sz="1814" b="1" dirty="0" err="1">
                <a:effectLst>
                  <a:outerShdw blurRad="38100" dist="38100" dir="2700000" algn="tl">
                    <a:srgbClr val="000000">
                      <a:alpha val="43137"/>
                    </a:srgbClr>
                  </a:outerShdw>
                </a:effectLst>
                <a:latin typeface="Calibri" panose="020F0502020204030204"/>
              </a:rPr>
              <a:t>PrimaProgram</a:t>
            </a:r>
            <a:endParaRPr sz="1814" b="1" dirty="0">
              <a:effectLst>
                <a:outerShdw blurRad="38100" dist="38100" dir="2700000" algn="tl">
                  <a:srgbClr val="000000">
                    <a:alpha val="43137"/>
                  </a:srgbClr>
                </a:outerShdw>
              </a:effectLst>
              <a:latin typeface="Calibri" panose="020F0502020204030204"/>
            </a:endParaRPr>
          </a:p>
        </p:txBody>
      </p:sp>
      <p:sp>
        <p:nvSpPr>
          <p:cNvPr id="17" name="Rectangle 16"/>
          <p:cNvSpPr/>
          <p:nvPr/>
        </p:nvSpPr>
        <p:spPr>
          <a:xfrm>
            <a:off x="1417462" y="2630326"/>
            <a:ext cx="9626600" cy="980397"/>
          </a:xfrm>
          <a:prstGeom prst="rect">
            <a:avLst/>
          </a:prstGeom>
        </p:spPr>
        <p:txBody>
          <a:bodyPr wrap="square">
            <a:spAutoFit/>
          </a:bodyPr>
          <a:lstStyle/>
          <a:p>
            <a:pPr algn="ctr">
              <a:lnSpc>
                <a:spcPct val="150000"/>
              </a:lnSpc>
            </a:pPr>
            <a:r>
              <a:rPr lang="en-US" sz="4400" b="1" i="1" dirty="0">
                <a:solidFill>
                  <a:srgbClr val="FFFF00"/>
                </a:solidFill>
                <a:effectLst>
                  <a:outerShdw blurRad="38100" dist="38100" dir="2700000" algn="tl">
                    <a:srgbClr val="000000">
                      <a:alpha val="43137"/>
                    </a:srgbClr>
                  </a:outerShdw>
                </a:effectLst>
                <a:latin typeface="Arial Narrow" panose="020B0606020202030204" pitchFamily="34" charset="0"/>
                <a:cs typeface="Andalus" panose="02020603050405020304" pitchFamily="18" charset="-78"/>
              </a:rPr>
              <a:t>Thank You, GOOD LUCK with </a:t>
            </a:r>
            <a:r>
              <a:rPr lang="en-US" sz="4400" b="1" i="1">
                <a:solidFill>
                  <a:srgbClr val="FFFF00"/>
                </a:solidFill>
                <a:effectLst>
                  <a:outerShdw blurRad="38100" dist="38100" dir="2700000" algn="tl">
                    <a:srgbClr val="000000">
                      <a:alpha val="43137"/>
                    </a:srgbClr>
                  </a:outerShdw>
                </a:effectLst>
                <a:latin typeface="Arial Narrow" panose="020B0606020202030204" pitchFamily="34" charset="0"/>
                <a:cs typeface="Andalus" panose="02020603050405020304" pitchFamily="18" charset="-78"/>
              </a:rPr>
              <a:t>CALLS 2024</a:t>
            </a:r>
            <a:endParaRPr lang="en-GB" sz="4400" i="1" dirty="0">
              <a:solidFill>
                <a:srgbClr val="FFFF00"/>
              </a:solidFill>
              <a:effectLst>
                <a:outerShdw blurRad="38100" dist="38100" dir="2700000" algn="tl">
                  <a:srgbClr val="000000">
                    <a:alpha val="43137"/>
                  </a:srgbClr>
                </a:outerShdw>
              </a:effectLst>
              <a:latin typeface="Arial Narrow" panose="020B0606020202030204" pitchFamily="34" charset="0"/>
              <a:cs typeface="Andalus" panose="02020603050405020304" pitchFamily="18" charset="-78"/>
            </a:endParaRPr>
          </a:p>
        </p:txBody>
      </p:sp>
      <p:pic>
        <p:nvPicPr>
          <p:cNvPr id="14" name="Picture 2" descr="fit4reuse--footer-eu-logo">
            <a:extLst>
              <a:ext uri="{FF2B5EF4-FFF2-40B4-BE49-F238E27FC236}">
                <a16:creationId xmlns:a16="http://schemas.microsoft.com/office/drawing/2014/main" id="{5637725B-C466-4F1B-9832-D78D91C954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14" y="110826"/>
            <a:ext cx="2223637" cy="1184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270D1FB-9F92-42BA-A7C2-8796C63740B6}"/>
              </a:ext>
            </a:extLst>
          </p:cNvPr>
          <p:cNvSpPr txBox="1"/>
          <p:nvPr/>
        </p:nvSpPr>
        <p:spPr>
          <a:xfrm>
            <a:off x="2497710" y="164539"/>
            <a:ext cx="2613305" cy="1169551"/>
          </a:xfrm>
          <a:prstGeom prst="rect">
            <a:avLst/>
          </a:prstGeom>
          <a:noFill/>
        </p:spPr>
        <p:txBody>
          <a:bodyPr wrap="square">
            <a:spAutoFit/>
          </a:bodyPr>
          <a:lstStyle/>
          <a:p>
            <a:pPr algn="just"/>
            <a:r>
              <a:rPr lang="en-US" sz="1400" dirty="0">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PRIMA Programme is supported under Horizon 2020, the European Union’s Framework Programme for Research and Innovation</a:t>
            </a:r>
            <a:r>
              <a:rPr lang="en-US"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it-IT"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274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110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165881" y="725953"/>
            <a:ext cx="9410313" cy="5945554"/>
          </a:xfrm>
          <a:prstGeom prst="roundRect">
            <a:avLst>
              <a:gd name="adj" fmla="val 6885"/>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dirty="0">
              <a:solidFill>
                <a:schemeClr val="bg1"/>
              </a:solidFill>
            </a:endParaRPr>
          </a:p>
        </p:txBody>
      </p:sp>
      <p:sp>
        <p:nvSpPr>
          <p:cNvPr id="7" name="Rounded Rectangle 6"/>
          <p:cNvSpPr/>
          <p:nvPr/>
        </p:nvSpPr>
        <p:spPr>
          <a:xfrm>
            <a:off x="1316643" y="804817"/>
            <a:ext cx="7127306" cy="2516144"/>
          </a:xfrm>
          <a:prstGeom prst="roundRect">
            <a:avLst>
              <a:gd name="adj" fmla="val 6885"/>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solidFill>
                <a:schemeClr val="bg1"/>
              </a:solidFill>
            </a:endParaRPr>
          </a:p>
        </p:txBody>
      </p:sp>
      <p:sp>
        <p:nvSpPr>
          <p:cNvPr id="8" name="ZoneTexte 1">
            <a:extLst>
              <a:ext uri="{FF2B5EF4-FFF2-40B4-BE49-F238E27FC236}">
                <a16:creationId xmlns:a16="http://schemas.microsoft.com/office/drawing/2014/main" id="{127E5946-DFC0-48C5-BBD9-23DE997CC375}"/>
              </a:ext>
            </a:extLst>
          </p:cNvPr>
          <p:cNvSpPr txBox="1"/>
          <p:nvPr/>
        </p:nvSpPr>
        <p:spPr>
          <a:xfrm>
            <a:off x="1316643" y="3404391"/>
            <a:ext cx="8204105" cy="3200876"/>
          </a:xfrm>
          <a:prstGeom prst="rect">
            <a:avLst/>
          </a:prstGeom>
          <a:noFill/>
        </p:spPr>
        <p:txBody>
          <a:bodyPr wrap="none" rtlCol="0">
            <a:spAutoFit/>
          </a:bodyPr>
          <a:lstStyle/>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2.2 Measures to maximise impact</a:t>
            </a:r>
          </a:p>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a) Dissemination and exploitation of results</a:t>
            </a:r>
          </a:p>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b) Communication activities </a:t>
            </a:r>
          </a:p>
          <a:p>
            <a:r>
              <a:rPr lang="en-US" sz="1400" b="1" dirty="0">
                <a:solidFill>
                  <a:schemeClr val="bg1"/>
                </a:solidFill>
                <a:latin typeface="Segoe UI" panose="020B0502040204020203" pitchFamily="34" charset="0"/>
                <a:ea typeface="Cambria" panose="02040503050406030204" pitchFamily="18" charset="0"/>
                <a:cs typeface="Segoe UI" panose="020B0502040204020203" pitchFamily="34" charset="0"/>
              </a:rPr>
              <a:t>3. Implementation</a:t>
            </a:r>
          </a:p>
          <a:p>
            <a:endParaRPr lang="en-US" sz="400" b="1"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3.1 Work plan — Work packages, deliverables</a:t>
            </a:r>
          </a:p>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3.2 Management structure, milestones and procedures</a:t>
            </a:r>
          </a:p>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3.3 Consortium as a whole</a:t>
            </a:r>
          </a:p>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3.4 Resources to be committed</a:t>
            </a:r>
          </a:p>
          <a:p>
            <a:endParaRPr lang="en-US" sz="4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n-US" sz="1400" b="1" dirty="0">
                <a:solidFill>
                  <a:schemeClr val="bg1"/>
                </a:solidFill>
                <a:latin typeface="Segoe UI" panose="020B0502040204020203" pitchFamily="34" charset="0"/>
                <a:ea typeface="Cambria" panose="02040503050406030204" pitchFamily="18" charset="0"/>
                <a:cs typeface="Segoe UI" panose="020B0502040204020203" pitchFamily="34" charset="0"/>
              </a:rPr>
              <a:t>4. Members of the consortium</a:t>
            </a:r>
          </a:p>
          <a:p>
            <a:endParaRPr lang="en-US" sz="400" b="1"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4.1. Participants (applicants)</a:t>
            </a:r>
          </a:p>
          <a:p>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4.2. Third parties involved in the project (including use of third party resources)</a:t>
            </a:r>
          </a:p>
          <a:p>
            <a:endParaRPr lang="en-US" sz="4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n-US" sz="1400" b="1" dirty="0">
                <a:solidFill>
                  <a:schemeClr val="bg1"/>
                </a:solidFill>
                <a:latin typeface="Segoe UI" panose="020B0502040204020203" pitchFamily="34" charset="0"/>
                <a:ea typeface="Cambria" panose="02040503050406030204" pitchFamily="18" charset="0"/>
                <a:cs typeface="Segoe UI" panose="020B0502040204020203" pitchFamily="34" charset="0"/>
              </a:rPr>
              <a:t>5. Ethics and Security</a:t>
            </a:r>
          </a:p>
        </p:txBody>
      </p:sp>
      <p:sp>
        <p:nvSpPr>
          <p:cNvPr id="9" name="ZoneTexte 8">
            <a:extLst>
              <a:ext uri="{FF2B5EF4-FFF2-40B4-BE49-F238E27FC236}">
                <a16:creationId xmlns:a16="http://schemas.microsoft.com/office/drawing/2014/main" id="{A7EDBED0-7473-46F4-A4E8-0DEEA39DC690}"/>
              </a:ext>
            </a:extLst>
          </p:cNvPr>
          <p:cNvSpPr txBox="1"/>
          <p:nvPr/>
        </p:nvSpPr>
        <p:spPr>
          <a:xfrm>
            <a:off x="7680595" y="1566987"/>
            <a:ext cx="1442447"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b="1" dirty="0">
                <a:solidFill>
                  <a:schemeClr val="bg1"/>
                </a:solidFill>
                <a:effectLst>
                  <a:outerShdw blurRad="38100" dist="38100" dir="2700000" algn="tl">
                    <a:srgbClr val="000000">
                      <a:alpha val="43137"/>
                    </a:srgbClr>
                  </a:outerShdw>
                </a:effectLst>
              </a:rPr>
              <a:t>Pre </a:t>
            </a:r>
            <a:r>
              <a:rPr lang="es-ES" b="1" dirty="0" err="1">
                <a:solidFill>
                  <a:schemeClr val="bg1"/>
                </a:solidFill>
                <a:effectLst>
                  <a:outerShdw blurRad="38100" dist="38100" dir="2700000" algn="tl">
                    <a:srgbClr val="000000">
                      <a:alpha val="43137"/>
                    </a:srgbClr>
                  </a:outerShdw>
                </a:effectLst>
              </a:rPr>
              <a:t>Proposal</a:t>
            </a:r>
            <a:r>
              <a:rPr lang="es-ES" b="1" dirty="0">
                <a:solidFill>
                  <a:schemeClr val="bg1"/>
                </a:solidFill>
                <a:effectLst>
                  <a:outerShdw blurRad="38100" dist="38100" dir="2700000" algn="tl">
                    <a:srgbClr val="000000">
                      <a:alpha val="43137"/>
                    </a:srgbClr>
                  </a:outerShdw>
                </a:effectLst>
              </a:rPr>
              <a:t> </a:t>
            </a:r>
          </a:p>
          <a:p>
            <a:pPr algn="ctr"/>
            <a:r>
              <a:rPr lang="es-ES" b="1" dirty="0">
                <a:solidFill>
                  <a:schemeClr val="bg1"/>
                </a:solidFill>
                <a:effectLst>
                  <a:outerShdw blurRad="38100" dist="38100" dir="2700000" algn="tl">
                    <a:srgbClr val="000000">
                      <a:alpha val="43137"/>
                    </a:srgbClr>
                  </a:outerShdw>
                </a:effectLst>
              </a:rPr>
              <a:t>STAGE 1</a:t>
            </a:r>
          </a:p>
          <a:p>
            <a:pPr algn="ctr"/>
            <a:r>
              <a:rPr lang="es-ES" b="1" dirty="0">
                <a:solidFill>
                  <a:schemeClr val="bg1"/>
                </a:solidFill>
                <a:effectLst>
                  <a:outerShdw blurRad="38100" dist="38100" dir="2700000" algn="tl">
                    <a:srgbClr val="000000">
                      <a:alpha val="43137"/>
                    </a:srgbClr>
                  </a:outerShdw>
                </a:effectLst>
              </a:rPr>
              <a:t>10 </a:t>
            </a:r>
            <a:r>
              <a:rPr lang="es-ES" b="1" dirty="0" err="1">
                <a:solidFill>
                  <a:schemeClr val="bg1"/>
                </a:solidFill>
                <a:effectLst>
                  <a:outerShdw blurRad="38100" dist="38100" dir="2700000" algn="tl">
                    <a:srgbClr val="000000">
                      <a:alpha val="43137"/>
                    </a:srgbClr>
                  </a:outerShdw>
                </a:effectLst>
              </a:rPr>
              <a:t>pages</a:t>
            </a:r>
            <a:endParaRPr lang="es-ES" b="1" dirty="0">
              <a:solidFill>
                <a:schemeClr val="bg1"/>
              </a:solidFill>
              <a:effectLst>
                <a:outerShdw blurRad="38100" dist="38100" dir="2700000" algn="tl">
                  <a:srgbClr val="000000">
                    <a:alpha val="43137"/>
                  </a:srgbClr>
                </a:outerShdw>
              </a:effectLst>
            </a:endParaRPr>
          </a:p>
        </p:txBody>
      </p:sp>
      <p:sp>
        <p:nvSpPr>
          <p:cNvPr id="10" name="ZoneTexte 9">
            <a:extLst>
              <a:ext uri="{FF2B5EF4-FFF2-40B4-BE49-F238E27FC236}">
                <a16:creationId xmlns:a16="http://schemas.microsoft.com/office/drawing/2014/main" id="{DDCA12D5-2760-4D32-963B-2908612A4554}"/>
              </a:ext>
            </a:extLst>
          </p:cNvPr>
          <p:cNvSpPr txBox="1"/>
          <p:nvPr/>
        </p:nvSpPr>
        <p:spPr>
          <a:xfrm>
            <a:off x="9678867" y="3647015"/>
            <a:ext cx="1412832"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b="1" dirty="0">
                <a:solidFill>
                  <a:schemeClr val="bg1"/>
                </a:solidFill>
                <a:effectLst>
                  <a:outerShdw blurRad="38100" dist="38100" dir="2700000" algn="tl">
                    <a:srgbClr val="000000">
                      <a:alpha val="43137"/>
                    </a:srgbClr>
                  </a:outerShdw>
                </a:effectLst>
              </a:rPr>
              <a:t>Full </a:t>
            </a:r>
            <a:r>
              <a:rPr lang="es-ES" b="1" dirty="0" err="1">
                <a:solidFill>
                  <a:schemeClr val="bg1"/>
                </a:solidFill>
                <a:effectLst>
                  <a:outerShdw blurRad="38100" dist="38100" dir="2700000" algn="tl">
                    <a:srgbClr val="000000">
                      <a:alpha val="43137"/>
                    </a:srgbClr>
                  </a:outerShdw>
                </a:effectLst>
              </a:rPr>
              <a:t>Proposal</a:t>
            </a:r>
            <a:r>
              <a:rPr lang="es-ES" b="1" dirty="0">
                <a:solidFill>
                  <a:schemeClr val="bg1"/>
                </a:solidFill>
                <a:effectLst>
                  <a:outerShdw blurRad="38100" dist="38100" dir="2700000" algn="tl">
                    <a:srgbClr val="000000">
                      <a:alpha val="43137"/>
                    </a:srgbClr>
                  </a:outerShdw>
                </a:effectLst>
              </a:rPr>
              <a:t> </a:t>
            </a:r>
          </a:p>
          <a:p>
            <a:pPr algn="ctr"/>
            <a:r>
              <a:rPr lang="es-ES" b="1" dirty="0">
                <a:solidFill>
                  <a:schemeClr val="bg1"/>
                </a:solidFill>
                <a:effectLst>
                  <a:outerShdw blurRad="38100" dist="38100" dir="2700000" algn="tl">
                    <a:srgbClr val="000000">
                      <a:alpha val="43137"/>
                    </a:srgbClr>
                  </a:outerShdw>
                </a:effectLst>
              </a:rPr>
              <a:t>STAGE 2</a:t>
            </a:r>
          </a:p>
          <a:p>
            <a:pPr algn="ctr"/>
            <a:r>
              <a:rPr lang="es-ES" b="1" dirty="0">
                <a:solidFill>
                  <a:schemeClr val="bg1"/>
                </a:solidFill>
                <a:effectLst>
                  <a:outerShdw blurRad="38100" dist="38100" dir="2700000" algn="tl">
                    <a:srgbClr val="000000">
                      <a:alpha val="43137"/>
                    </a:srgbClr>
                  </a:outerShdw>
                </a:effectLst>
              </a:rPr>
              <a:t>50 </a:t>
            </a:r>
            <a:r>
              <a:rPr lang="es-ES" b="1" dirty="0" err="1">
                <a:solidFill>
                  <a:schemeClr val="bg1"/>
                </a:solidFill>
                <a:effectLst>
                  <a:outerShdw blurRad="38100" dist="38100" dir="2700000" algn="tl">
                    <a:srgbClr val="000000">
                      <a:alpha val="43137"/>
                    </a:srgbClr>
                  </a:outerShdw>
                </a:effectLst>
              </a:rPr>
              <a:t>pages</a:t>
            </a:r>
            <a:endParaRPr lang="es-ES" b="1" dirty="0">
              <a:solidFill>
                <a:schemeClr val="bg1"/>
              </a:solidFill>
              <a:effectLst>
                <a:outerShdw blurRad="38100" dist="38100" dir="2700000" algn="tl">
                  <a:srgbClr val="000000">
                    <a:alpha val="43137"/>
                  </a:srgbClr>
                </a:outerShdw>
              </a:effectLst>
            </a:endParaRPr>
          </a:p>
        </p:txBody>
      </p:sp>
      <p:sp>
        <p:nvSpPr>
          <p:cNvPr id="12" name="Rectangle 11"/>
          <p:cNvSpPr/>
          <p:nvPr/>
        </p:nvSpPr>
        <p:spPr>
          <a:xfrm>
            <a:off x="1349015" y="776675"/>
            <a:ext cx="5346700" cy="2544286"/>
          </a:xfrm>
          <a:prstGeom prst="rect">
            <a:avLst/>
          </a:prstGeom>
        </p:spPr>
        <p:txBody>
          <a:bodyPr>
            <a:spAutoFit/>
          </a:bodyPr>
          <a:lstStyle/>
          <a:p>
            <a:pPr marL="293214" indent="-293214">
              <a:lnSpc>
                <a:spcPct val="107000"/>
              </a:lnSpc>
              <a:buFont typeface="+mj-lt"/>
              <a:buAutoNum type="arabicPeriod"/>
            </a:pPr>
            <a:r>
              <a:rPr lang="en-GB" sz="1400" b="1" dirty="0">
                <a:solidFill>
                  <a:schemeClr val="bg1"/>
                </a:solidFill>
                <a:latin typeface="Segoe UI" panose="020B0502040204020203" pitchFamily="34" charset="0"/>
                <a:ea typeface="Cambria" panose="02040503050406030204" pitchFamily="18" charset="0"/>
                <a:cs typeface="Segoe UI" panose="020B0502040204020203" pitchFamily="34" charset="0"/>
              </a:rPr>
              <a:t>Excellence</a:t>
            </a:r>
            <a:endParaRPr lang="en-US" sz="14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pPr>
              <a:lnSpc>
                <a:spcPct val="107000"/>
              </a:lnSpc>
            </a:pPr>
            <a:r>
              <a:rPr lang="en-GB" sz="1400" dirty="0">
                <a:solidFill>
                  <a:schemeClr val="bg1"/>
                </a:solidFill>
                <a:latin typeface="Segoe UI" panose="020B0502040204020203" pitchFamily="34" charset="0"/>
                <a:ea typeface="Cambria" panose="02040503050406030204" pitchFamily="18" charset="0"/>
                <a:cs typeface="Segoe UI" panose="020B0502040204020203" pitchFamily="34" charset="0"/>
              </a:rPr>
              <a:t>	</a:t>
            </a:r>
            <a:r>
              <a:rPr lang="en-GB" sz="1600" dirty="0">
                <a:solidFill>
                  <a:schemeClr val="bg1"/>
                </a:solidFill>
                <a:latin typeface="Segoe UI" panose="020B0502040204020203" pitchFamily="34" charset="0"/>
                <a:ea typeface="Cambria" panose="02040503050406030204" pitchFamily="18" charset="0"/>
                <a:cs typeface="Segoe UI" panose="020B0502040204020203" pitchFamily="34" charset="0"/>
              </a:rPr>
              <a:t>1.1 Objectives</a:t>
            </a:r>
            <a:endPar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pPr>
              <a:lnSpc>
                <a:spcPct val="107000"/>
              </a:lnSpc>
            </a:pPr>
            <a:r>
              <a:rPr lang="en-GB" sz="1600" dirty="0">
                <a:solidFill>
                  <a:schemeClr val="bg1"/>
                </a:solidFill>
                <a:latin typeface="Segoe UI" panose="020B0502040204020203" pitchFamily="34" charset="0"/>
                <a:ea typeface="Cambria" panose="02040503050406030204" pitchFamily="18" charset="0"/>
                <a:cs typeface="Segoe UI" panose="020B0502040204020203" pitchFamily="34" charset="0"/>
              </a:rPr>
              <a:t>	1.2 Relation to call and/or topic</a:t>
            </a:r>
          </a:p>
          <a:p>
            <a:pPr>
              <a:lnSpc>
                <a:spcPct val="107000"/>
              </a:lnSpc>
            </a:pPr>
            <a:r>
              <a:rPr lang="en-GB" sz="1600" dirty="0">
                <a:solidFill>
                  <a:schemeClr val="bg1"/>
                </a:solidFill>
                <a:latin typeface="Segoe UI" panose="020B0502040204020203" pitchFamily="34" charset="0"/>
                <a:ea typeface="Cambria" panose="02040503050406030204" pitchFamily="18" charset="0"/>
                <a:cs typeface="Segoe UI" panose="020B0502040204020203" pitchFamily="34" charset="0"/>
              </a:rPr>
              <a:t>	1.3 Concept and methodology				(a) Concept</a:t>
            </a:r>
            <a:endPar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pPr>
              <a:lnSpc>
                <a:spcPct val="107000"/>
              </a:lnSpc>
            </a:pPr>
            <a:r>
              <a:rPr lang="en-GB" sz="1600" dirty="0">
                <a:solidFill>
                  <a:schemeClr val="bg1"/>
                </a:solidFill>
                <a:latin typeface="Segoe UI" panose="020B0502040204020203" pitchFamily="34" charset="0"/>
                <a:ea typeface="Cambria" panose="02040503050406030204" pitchFamily="18" charset="0"/>
                <a:cs typeface="Segoe UI" panose="020B0502040204020203" pitchFamily="34" charset="0"/>
              </a:rPr>
              <a:t> 		(b) Methodology</a:t>
            </a:r>
          </a:p>
          <a:p>
            <a:pPr>
              <a:lnSpc>
                <a:spcPct val="107000"/>
              </a:lnSpc>
            </a:pPr>
            <a:r>
              <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rPr>
              <a:t>	</a:t>
            </a:r>
            <a:r>
              <a:rPr lang="en-GB" sz="1600" dirty="0">
                <a:solidFill>
                  <a:schemeClr val="bg1"/>
                </a:solidFill>
                <a:latin typeface="Segoe UI" panose="020B0502040204020203" pitchFamily="34" charset="0"/>
                <a:ea typeface="Cambria" panose="02040503050406030204" pitchFamily="18" charset="0"/>
                <a:cs typeface="Segoe UI" panose="020B0502040204020203" pitchFamily="34" charset="0"/>
              </a:rPr>
              <a:t>1.4 Ambition</a:t>
            </a:r>
          </a:p>
          <a:p>
            <a:pPr>
              <a:lnSpc>
                <a:spcPct val="107000"/>
              </a:lnSpc>
            </a:pPr>
            <a:endParaRPr lang="en-GB" sz="9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pPr lvl="0"/>
            <a:r>
              <a:rPr lang="en-GB" sz="1400" b="1" dirty="0">
                <a:solidFill>
                  <a:schemeClr val="bg1"/>
                </a:solidFill>
                <a:latin typeface="Segoe UI" panose="020B0502040204020203" pitchFamily="34" charset="0"/>
                <a:ea typeface="Cambria" panose="02040503050406030204" pitchFamily="18" charset="0"/>
                <a:cs typeface="Segoe UI" panose="020B0502040204020203" pitchFamily="34" charset="0"/>
              </a:rPr>
              <a:t>2. Impact</a:t>
            </a:r>
            <a:endParaRPr lang="en-US" sz="14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a:p>
            <a:r>
              <a:rPr lang="en-GB" sz="1400" dirty="0">
                <a:solidFill>
                  <a:schemeClr val="bg1"/>
                </a:solidFill>
                <a:latin typeface="Segoe UI" panose="020B0502040204020203" pitchFamily="34" charset="0"/>
                <a:ea typeface="Cambria" panose="02040503050406030204" pitchFamily="18" charset="0"/>
                <a:cs typeface="Segoe UI" panose="020B0502040204020203" pitchFamily="34" charset="0"/>
              </a:rPr>
              <a:t>	</a:t>
            </a:r>
            <a:r>
              <a:rPr lang="en-GB" sz="1600" dirty="0">
                <a:solidFill>
                  <a:schemeClr val="bg1"/>
                </a:solidFill>
                <a:latin typeface="Segoe UI" panose="020B0502040204020203" pitchFamily="34" charset="0"/>
                <a:ea typeface="Cambria" panose="02040503050406030204" pitchFamily="18" charset="0"/>
                <a:cs typeface="Segoe UI" panose="020B0502040204020203" pitchFamily="34" charset="0"/>
              </a:rPr>
              <a:t>2.1 Expected impacts </a:t>
            </a:r>
            <a:endParaRPr lang="en-US" sz="1600" dirty="0">
              <a:solidFill>
                <a:schemeClr val="bg1"/>
              </a:solidFill>
              <a:latin typeface="Segoe UI" panose="020B0502040204020203" pitchFamily="34" charset="0"/>
              <a:ea typeface="Cambria" panose="02040503050406030204" pitchFamily="18" charset="0"/>
              <a:cs typeface="Segoe UI" panose="020B0502040204020203" pitchFamily="34" charset="0"/>
            </a:endParaRPr>
          </a:p>
        </p:txBody>
      </p:sp>
    </p:spTree>
    <p:extLst>
      <p:ext uri="{BB962C8B-B14F-4D97-AF65-F5344CB8AC3E}">
        <p14:creationId xmlns:p14="http://schemas.microsoft.com/office/powerpoint/2010/main" val="226434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p:bldP spid="8" grpId="1"/>
      <p:bldP spid="9" grpId="0" animBg="1"/>
      <p:bldP spid="10" grpId="0" animBg="1"/>
      <p:bldP spid="10" grpId="1"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176503" y="1054971"/>
            <a:ext cx="2350323" cy="458715"/>
          </a:xfrm>
          <a:prstGeom prst="rect">
            <a:avLst/>
          </a:prstGeom>
        </p:spPr>
        <p:txBody>
          <a:bodyPr wrap="none">
            <a:spAutoFit/>
          </a:bodyPr>
          <a:lstStyle/>
          <a:p>
            <a:pPr algn="ctr">
              <a:lnSpc>
                <a:spcPct val="107000"/>
              </a:lnSpc>
              <a:spcAft>
                <a:spcPts val="0"/>
              </a:spcAft>
            </a:pPr>
            <a:r>
              <a:rPr lang="en-GB" sz="24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(max 10 pages)</a:t>
            </a:r>
          </a:p>
        </p:txBody>
      </p:sp>
      <p:sp>
        <p:nvSpPr>
          <p:cNvPr id="15" name="TextBox 14"/>
          <p:cNvSpPr txBox="1"/>
          <p:nvPr/>
        </p:nvSpPr>
        <p:spPr>
          <a:xfrm>
            <a:off x="912422" y="1298724"/>
            <a:ext cx="11279578" cy="4978992"/>
          </a:xfrm>
          <a:prstGeom prst="rect">
            <a:avLst/>
          </a:prstGeom>
          <a:noFill/>
        </p:spPr>
        <p:txBody>
          <a:bodyPr wrap="square" rtlCol="0">
            <a:spAutoFit/>
          </a:bodyPr>
          <a:lstStyle/>
          <a:p>
            <a:r>
              <a:rPr lang="fr-FR" sz="2800" b="1" dirty="0">
                <a:solidFill>
                  <a:srgbClr val="0000FF"/>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1 - </a:t>
            </a:r>
            <a:r>
              <a:rPr lang="en-GB" sz="2800" b="1" dirty="0">
                <a:solidFill>
                  <a:srgbClr val="0000FF"/>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Excellence</a:t>
            </a:r>
          </a:p>
          <a:p>
            <a:pPr marL="177800" lvl="1">
              <a:lnSpc>
                <a:spcPct val="150000"/>
              </a:lnSpc>
            </a:pPr>
            <a:r>
              <a:rPr lang="en-GB" sz="2400" dirty="0">
                <a:latin typeface="Cambria" panose="02040503050406030204" pitchFamily="18" charset="0"/>
                <a:ea typeface="Cambria" panose="02040503050406030204" pitchFamily="18" charset="0"/>
              </a:rPr>
              <a:t>1.1 </a:t>
            </a:r>
            <a:r>
              <a:rPr lang="en-GB" sz="2400" b="1" dirty="0">
                <a:latin typeface="Cambria" panose="02040503050406030204" pitchFamily="18" charset="0"/>
                <a:ea typeface="Cambria" panose="02040503050406030204" pitchFamily="18" charset="0"/>
              </a:rPr>
              <a:t>Objectives</a:t>
            </a:r>
            <a:r>
              <a:rPr lang="en-GB" sz="2400" dirty="0">
                <a:latin typeface="Cambria" panose="02040503050406030204" pitchFamily="18" charset="0"/>
                <a:ea typeface="Cambria" panose="02040503050406030204" pitchFamily="18" charset="0"/>
              </a:rPr>
              <a:t>: </a:t>
            </a:r>
            <a:r>
              <a:rPr lang="en-GB" sz="2400" i="1" dirty="0">
                <a:latin typeface="Cambria" panose="02040503050406030204" pitchFamily="18" charset="0"/>
                <a:ea typeface="Cambria" panose="02040503050406030204" pitchFamily="18" charset="0"/>
              </a:rPr>
              <a:t>overall and specific objectives </a:t>
            </a:r>
          </a:p>
          <a:p>
            <a:pPr marL="177800" lvl="1">
              <a:lnSpc>
                <a:spcPct val="150000"/>
              </a:lnSpc>
            </a:pPr>
            <a:r>
              <a:rPr lang="en-GB" sz="2400" dirty="0">
                <a:latin typeface="Cambria" panose="02040503050406030204" pitchFamily="18" charset="0"/>
                <a:ea typeface="Cambria" panose="02040503050406030204" pitchFamily="18" charset="0"/>
              </a:rPr>
              <a:t>1.2 </a:t>
            </a:r>
            <a:r>
              <a:rPr lang="en-GB" sz="2400" b="1" dirty="0">
                <a:latin typeface="Cambria" panose="02040503050406030204" pitchFamily="18" charset="0"/>
                <a:ea typeface="Cambria" panose="02040503050406030204" pitchFamily="18" charset="0"/>
              </a:rPr>
              <a:t>Relation</a:t>
            </a:r>
            <a:r>
              <a:rPr lang="en-GB" sz="2400" dirty="0">
                <a:latin typeface="Cambria" panose="02040503050406030204" pitchFamily="18" charset="0"/>
                <a:ea typeface="Cambria" panose="02040503050406030204" pitchFamily="18" charset="0"/>
              </a:rPr>
              <a:t> to call/ topic:</a:t>
            </a:r>
            <a:r>
              <a:rPr lang="en-GB" sz="2400" i="1" dirty="0">
                <a:latin typeface="Cambria" panose="02040503050406030204" pitchFamily="18" charset="0"/>
                <a:ea typeface="Cambria" panose="02040503050406030204" pitchFamily="18" charset="0"/>
              </a:rPr>
              <a:t> </a:t>
            </a:r>
            <a:r>
              <a:rPr lang="en-US" sz="2400" i="1" dirty="0">
                <a:latin typeface="Cambria" panose="02040503050406030204" pitchFamily="18" charset="0"/>
                <a:ea typeface="Cambria" panose="02040503050406030204" pitchFamily="18" charset="0"/>
              </a:rPr>
              <a:t>how your proposal addresses the challenge &amp; scope</a:t>
            </a:r>
            <a:endParaRPr lang="en-GB" sz="2400" i="1" dirty="0">
              <a:latin typeface="Cambria" panose="02040503050406030204" pitchFamily="18" charset="0"/>
              <a:ea typeface="Cambria" panose="02040503050406030204" pitchFamily="18" charset="0"/>
            </a:endParaRPr>
          </a:p>
          <a:p>
            <a:pPr marL="177800" lvl="1">
              <a:lnSpc>
                <a:spcPct val="150000"/>
              </a:lnSpc>
            </a:pPr>
            <a:r>
              <a:rPr lang="en-GB" sz="2400" dirty="0">
                <a:latin typeface="Cambria" panose="02040503050406030204" pitchFamily="18" charset="0"/>
                <a:ea typeface="Cambria" panose="02040503050406030204" pitchFamily="18" charset="0"/>
              </a:rPr>
              <a:t>1.3 </a:t>
            </a:r>
            <a:r>
              <a:rPr lang="en-GB" sz="2400" b="1" dirty="0">
                <a:latin typeface="Cambria" panose="02040503050406030204" pitchFamily="18" charset="0"/>
                <a:ea typeface="Cambria" panose="02040503050406030204" pitchFamily="18" charset="0"/>
              </a:rPr>
              <a:t>Concept</a:t>
            </a:r>
            <a:r>
              <a:rPr lang="en-GB" sz="2400" dirty="0">
                <a:latin typeface="Cambria" panose="02040503050406030204" pitchFamily="18" charset="0"/>
                <a:ea typeface="Cambria" panose="02040503050406030204" pitchFamily="18" charset="0"/>
              </a:rPr>
              <a:t> and </a:t>
            </a:r>
            <a:r>
              <a:rPr lang="en-GB" sz="2400" b="1" dirty="0">
                <a:latin typeface="Cambria" panose="02040503050406030204" pitchFamily="18" charset="0"/>
                <a:ea typeface="Cambria" panose="02040503050406030204" pitchFamily="18" charset="0"/>
              </a:rPr>
              <a:t>Methodology</a:t>
            </a:r>
          </a:p>
          <a:p>
            <a:pPr lvl="0">
              <a:lnSpc>
                <a:spcPct val="150000"/>
              </a:lnSpc>
            </a:pPr>
            <a:r>
              <a:rPr lang="en-GB" sz="2400" dirty="0">
                <a:latin typeface="Cambria" panose="02040503050406030204" pitchFamily="18" charset="0"/>
                <a:ea typeface="Cambria" panose="02040503050406030204" pitchFamily="18" charset="0"/>
              </a:rPr>
              <a:t>		(a) Concept: </a:t>
            </a:r>
            <a:r>
              <a:rPr lang="en-US" sz="2400" i="1" dirty="0">
                <a:latin typeface="Cambria" panose="02040503050406030204" pitchFamily="18" charset="0"/>
                <a:ea typeface="Cambria" panose="02040503050406030204" pitchFamily="18" charset="0"/>
              </a:rPr>
              <a:t>main ideas, models or assumptions</a:t>
            </a:r>
            <a:endParaRPr lang="en-GB" sz="2400" i="1" dirty="0">
              <a:latin typeface="Cambria" panose="02040503050406030204" pitchFamily="18" charset="0"/>
              <a:ea typeface="Cambria" panose="02040503050406030204" pitchFamily="18" charset="0"/>
            </a:endParaRPr>
          </a:p>
          <a:p>
            <a:pPr>
              <a:lnSpc>
                <a:spcPct val="150000"/>
              </a:lnSpc>
            </a:pPr>
            <a:r>
              <a:rPr lang="en-GB" sz="2400" dirty="0">
                <a:latin typeface="Cambria" panose="02040503050406030204" pitchFamily="18" charset="0"/>
                <a:ea typeface="Cambria" panose="02040503050406030204" pitchFamily="18" charset="0"/>
              </a:rPr>
              <a:t>		(b) Methodology: </a:t>
            </a:r>
            <a:r>
              <a:rPr lang="en-US" sz="2400" i="1" dirty="0">
                <a:latin typeface="Cambria" panose="02040503050406030204" pitchFamily="18" charset="0"/>
                <a:ea typeface="Cambria" panose="02040503050406030204" pitchFamily="18" charset="0"/>
              </a:rPr>
              <a:t>overall methodology, activities </a:t>
            </a:r>
            <a:r>
              <a:rPr lang="en-GB" i="1" dirty="0">
                <a:latin typeface="Cambria" panose="02040503050406030204" pitchFamily="18" charset="0"/>
                <a:ea typeface="Cambria" panose="02040503050406030204" pitchFamily="18" charset="0"/>
              </a:rPr>
              <a:t> </a:t>
            </a:r>
            <a:endParaRPr lang="en-GB" sz="2400" i="1" dirty="0">
              <a:latin typeface="Cambria" panose="02040503050406030204" pitchFamily="18" charset="0"/>
              <a:ea typeface="Cambria" panose="02040503050406030204" pitchFamily="18" charset="0"/>
            </a:endParaRPr>
          </a:p>
          <a:p>
            <a:pPr>
              <a:lnSpc>
                <a:spcPct val="150000"/>
              </a:lnSpc>
              <a:tabLst>
                <a:tab pos="177800" algn="l"/>
              </a:tabLst>
            </a:pPr>
            <a:r>
              <a:rPr lang="en-GB" sz="2400" dirty="0">
                <a:latin typeface="Cambria" panose="02040503050406030204" pitchFamily="18" charset="0"/>
                <a:ea typeface="Cambria" panose="02040503050406030204" pitchFamily="18" charset="0"/>
              </a:rPr>
              <a:t>	1.4 </a:t>
            </a:r>
            <a:r>
              <a:rPr lang="en-GB" sz="2400" b="1" dirty="0">
                <a:latin typeface="Cambria" panose="02040503050406030204" pitchFamily="18" charset="0"/>
                <a:ea typeface="Cambria" panose="02040503050406030204" pitchFamily="18" charset="0"/>
              </a:rPr>
              <a:t>Ambition</a:t>
            </a:r>
            <a:r>
              <a:rPr lang="en-GB" sz="2400" dirty="0">
                <a:latin typeface="Cambria" panose="02040503050406030204" pitchFamily="18" charset="0"/>
                <a:ea typeface="Cambria" panose="02040503050406030204" pitchFamily="18" charset="0"/>
              </a:rPr>
              <a:t>: </a:t>
            </a:r>
            <a:r>
              <a:rPr lang="en-GB" sz="2400" i="1" dirty="0">
                <a:latin typeface="Cambria" panose="02040503050406030204" pitchFamily="18" charset="0"/>
                <a:ea typeface="Cambria" panose="02040503050406030204" pitchFamily="18" charset="0"/>
              </a:rPr>
              <a:t>beyond the state-of-the-art</a:t>
            </a:r>
          </a:p>
          <a:p>
            <a:pPr lvl="0">
              <a:lnSpc>
                <a:spcPct val="150000"/>
              </a:lnSpc>
            </a:pPr>
            <a:r>
              <a:rPr lang="en-GB" sz="2800" b="1" dirty="0">
                <a:solidFill>
                  <a:srgbClr val="0000FF"/>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2 - Impact</a:t>
            </a:r>
          </a:p>
          <a:p>
            <a:pPr>
              <a:lnSpc>
                <a:spcPct val="150000"/>
              </a:lnSpc>
            </a:pPr>
            <a:r>
              <a:rPr lang="en-GB" sz="2400" dirty="0">
                <a:latin typeface="Cambria" panose="02040503050406030204" pitchFamily="18" charset="0"/>
                <a:ea typeface="Cambria" panose="02040503050406030204" pitchFamily="18" charset="0"/>
              </a:rPr>
              <a:t>2.1 </a:t>
            </a:r>
            <a:r>
              <a:rPr lang="en-GB" sz="2400" b="1" dirty="0">
                <a:latin typeface="Cambria" panose="02040503050406030204" pitchFamily="18" charset="0"/>
                <a:ea typeface="Cambria" panose="02040503050406030204" pitchFamily="18" charset="0"/>
              </a:rPr>
              <a:t>Expected</a:t>
            </a:r>
            <a:r>
              <a:rPr lang="en-GB" sz="2400" dirty="0">
                <a:latin typeface="Cambria" panose="02040503050406030204" pitchFamily="18" charset="0"/>
                <a:ea typeface="Cambria" panose="02040503050406030204" pitchFamily="18" charset="0"/>
              </a:rPr>
              <a:t> </a:t>
            </a:r>
            <a:r>
              <a:rPr lang="en-GB" sz="2400" b="1" dirty="0">
                <a:latin typeface="Cambria" panose="02040503050406030204" pitchFamily="18" charset="0"/>
                <a:ea typeface="Cambria" panose="02040503050406030204" pitchFamily="18" charset="0"/>
              </a:rPr>
              <a:t>Impacts</a:t>
            </a:r>
            <a:r>
              <a:rPr lang="en-GB" sz="2400" dirty="0">
                <a:latin typeface="Cambria" panose="02040503050406030204" pitchFamily="18" charset="0"/>
                <a:ea typeface="Cambria" panose="02040503050406030204" pitchFamily="18" charset="0"/>
              </a:rPr>
              <a:t>: </a:t>
            </a:r>
            <a:r>
              <a:rPr lang="en-US" sz="2400" i="1" dirty="0">
                <a:latin typeface="Cambria" panose="02040503050406030204" pitchFamily="18" charset="0"/>
                <a:ea typeface="Cambria" panose="02040503050406030204" pitchFamily="18" charset="0"/>
              </a:rPr>
              <a:t>expected impacts mentioned in the work </a:t>
            </a:r>
            <a:r>
              <a:rPr lang="en-US" sz="2400" i="1" dirty="0" err="1">
                <a:latin typeface="Cambria" panose="02040503050406030204" pitchFamily="18" charset="0"/>
                <a:ea typeface="Cambria" panose="02040503050406030204" pitchFamily="18" charset="0"/>
              </a:rPr>
              <a:t>programme</a:t>
            </a:r>
            <a:endParaRPr lang="en-GB" sz="2400" i="1" dirty="0">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6E5910FA-8064-18A6-DFAE-572CA523DE30}"/>
              </a:ext>
            </a:extLst>
          </p:cNvPr>
          <p:cNvSpPr/>
          <p:nvPr/>
        </p:nvSpPr>
        <p:spPr>
          <a:xfrm>
            <a:off x="0" y="0"/>
            <a:ext cx="12192000" cy="75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62F58D4-70DE-4295-8095-C73B96479EF5}"/>
              </a:ext>
            </a:extLst>
          </p:cNvPr>
          <p:cNvSpPr txBox="1">
            <a:spLocks/>
          </p:cNvSpPr>
          <p:nvPr/>
        </p:nvSpPr>
        <p:spPr>
          <a:xfrm>
            <a:off x="3560617" y="68155"/>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FIRST    STAGE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Tree>
    <p:extLst>
      <p:ext uri="{BB962C8B-B14F-4D97-AF65-F5344CB8AC3E}">
        <p14:creationId xmlns:p14="http://schemas.microsoft.com/office/powerpoint/2010/main" val="3643160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a:extLst>
              <a:ext uri="{FF2B5EF4-FFF2-40B4-BE49-F238E27FC236}">
                <a16:creationId xmlns:a16="http://schemas.microsoft.com/office/drawing/2014/main" id="{29854E5F-61BC-2F0B-F176-394F3DBA4DCB}"/>
              </a:ext>
            </a:extLst>
          </p:cNvPr>
          <p:cNvSpPr txBox="1">
            <a:spLocks/>
          </p:cNvSpPr>
          <p:nvPr/>
        </p:nvSpPr>
        <p:spPr>
          <a:xfrm>
            <a:off x="275665" y="2534254"/>
            <a:ext cx="6163236" cy="4248907"/>
          </a:xfrm>
          <a:prstGeom prst="rect">
            <a:avLst/>
          </a:prstGeom>
          <a:noFill/>
          <a:ln>
            <a:noFill/>
          </a:ln>
        </p:spPr>
        <p:txBody>
          <a:bodyPr spcFirstLastPara="1" vert="horz" wrap="square" lIns="91425" tIns="45700" rIns="91425" bIns="45700" anchor="t" anchorCtr="0">
            <a:noAutofit/>
          </a:bodyPr>
          <a:lstStyle>
            <a:lvl1pPr marL="457200" marR="0" lvl="0" indent="-431800" algn="l" rtl="0" eaLnBrk="1" latinLnBrk="0" hangingPunct="1">
              <a:spcBef>
                <a:spcPts val="640"/>
              </a:spcBef>
              <a:spcAft>
                <a:spcPts val="0"/>
              </a:spcAft>
              <a:buClr>
                <a:schemeClr val="dk1"/>
              </a:buClr>
              <a:buSzPts val="3200"/>
              <a:buFont typeface="Arial"/>
              <a:buChar char="•"/>
              <a:defRPr kumimoji="0" sz="3200" b="0" i="0" u="none" strike="noStrike" kern="1200" cap="none">
                <a:solidFill>
                  <a:schemeClr val="dk1"/>
                </a:solidFill>
                <a:latin typeface="Cambria"/>
                <a:ea typeface="Cambria"/>
                <a:cs typeface="Cambria"/>
                <a:sym typeface="Cambria"/>
              </a:defRPr>
            </a:lvl1pPr>
            <a:lvl2pPr marL="914400" marR="0" lvl="1" indent="-406400" algn="l" rtl="0" eaLnBrk="1" latinLnBrk="0" hangingPunct="1">
              <a:spcBef>
                <a:spcPts val="560"/>
              </a:spcBef>
              <a:spcAft>
                <a:spcPts val="0"/>
              </a:spcAft>
              <a:buClr>
                <a:schemeClr val="dk1"/>
              </a:buClr>
              <a:buSzPts val="2800"/>
              <a:buFont typeface="Arial"/>
              <a:buChar char="–"/>
              <a:defRPr kumimoji="0" sz="2800" b="0" i="0" u="none" strike="noStrike" kern="1200" cap="none">
                <a:solidFill>
                  <a:schemeClr val="dk1"/>
                </a:solidFill>
                <a:latin typeface="Cambria"/>
                <a:ea typeface="Cambria"/>
                <a:cs typeface="Cambria"/>
                <a:sym typeface="Cambria"/>
              </a:defRPr>
            </a:lvl2pPr>
            <a:lvl3pPr marL="1371600" marR="0" lvl="2" indent="-381000" algn="l" rtl="0" eaLnBrk="1" latinLnBrk="0" hangingPunct="1">
              <a:spcBef>
                <a:spcPts val="480"/>
              </a:spcBef>
              <a:spcAft>
                <a:spcPts val="0"/>
              </a:spcAft>
              <a:buClr>
                <a:schemeClr val="dk1"/>
              </a:buClr>
              <a:buSzPts val="2400"/>
              <a:buFont typeface="Arial"/>
              <a:buChar char="•"/>
              <a:defRPr kumimoji="0" sz="2400" b="0" i="0" u="none" strike="noStrike" kern="1200" cap="none">
                <a:solidFill>
                  <a:schemeClr val="dk1"/>
                </a:solidFill>
                <a:latin typeface="Cambria"/>
                <a:ea typeface="Cambria"/>
                <a:cs typeface="Cambria"/>
                <a:sym typeface="Cambria"/>
              </a:defRPr>
            </a:lvl3pPr>
            <a:lvl4pPr marL="1828800" marR="0" lvl="3" indent="-355600" algn="l" rtl="0" eaLnBrk="1" latinLnBrk="0" hangingPunct="1">
              <a:spcBef>
                <a:spcPts val="400"/>
              </a:spcBef>
              <a:spcAft>
                <a:spcPts val="0"/>
              </a:spcAft>
              <a:buClr>
                <a:schemeClr val="dk1"/>
              </a:buClr>
              <a:buSzPts val="2000"/>
              <a:buFont typeface="Arial"/>
              <a:buChar char="–"/>
              <a:defRPr kumimoji="0" sz="2000" b="0" i="0" u="none" strike="noStrike" kern="1200" cap="none">
                <a:solidFill>
                  <a:schemeClr val="dk1"/>
                </a:solidFill>
                <a:latin typeface="Cambria"/>
                <a:ea typeface="Cambria"/>
                <a:cs typeface="Cambria"/>
                <a:sym typeface="Cambria"/>
              </a:defRPr>
            </a:lvl4pPr>
            <a:lvl5pPr marL="2286000" marR="0" lvl="4" indent="-355600" algn="l" rtl="0" eaLnBrk="1" latinLnBrk="0" hangingPunct="1">
              <a:spcBef>
                <a:spcPts val="400"/>
              </a:spcBef>
              <a:spcAft>
                <a:spcPts val="0"/>
              </a:spcAft>
              <a:buClr>
                <a:schemeClr val="dk1"/>
              </a:buClr>
              <a:buSzPts val="2000"/>
              <a:buFont typeface="Arial"/>
              <a:buChar char="»"/>
              <a:defRPr kumimoji="0" sz="2000" b="0" i="0" u="none" strike="noStrike" kern="1200" cap="none">
                <a:solidFill>
                  <a:schemeClr val="dk1"/>
                </a:solidFill>
                <a:latin typeface="Cambria"/>
                <a:ea typeface="Cambria"/>
                <a:cs typeface="Cambria"/>
                <a:sym typeface="Cambria"/>
              </a:defRPr>
            </a:lvl5pPr>
            <a:lvl6pPr marL="2743200" marR="0" lvl="5" indent="-355600" algn="l" rtl="0" eaLnBrk="1" latinLnBrk="0" hangingPunct="1">
              <a:spcBef>
                <a:spcPts val="400"/>
              </a:spcBef>
              <a:spcAft>
                <a:spcPts val="0"/>
              </a:spcAft>
              <a:buClr>
                <a:schemeClr val="dk1"/>
              </a:buClr>
              <a:buSzPts val="2000"/>
              <a:buFont typeface="Arial"/>
              <a:buChar char="•"/>
              <a:defRPr kumimoji="0" sz="2000" b="0" i="0" u="none" strike="noStrike" kern="1200" cap="none" baseline="0">
                <a:solidFill>
                  <a:schemeClr val="dk1"/>
                </a:solidFill>
                <a:latin typeface="Calibri"/>
                <a:ea typeface="Calibri"/>
                <a:cs typeface="Calibri"/>
                <a:sym typeface="Calibri"/>
              </a:defRPr>
            </a:lvl6pPr>
            <a:lvl7pPr marL="3200400" marR="0" lvl="6" indent="-355600" algn="l" rtl="0" eaLnBrk="1" latinLnBrk="0" hangingPunct="1">
              <a:spcBef>
                <a:spcPts val="400"/>
              </a:spcBef>
              <a:spcAft>
                <a:spcPts val="0"/>
              </a:spcAft>
              <a:buClr>
                <a:schemeClr val="dk1"/>
              </a:buClr>
              <a:buSzPts val="2000"/>
              <a:buFont typeface="Arial"/>
              <a:buChar char="•"/>
              <a:defRPr kumimoji="0" sz="2000" b="0" i="0" u="none" strike="noStrike" kern="1200" cap="none" baseline="0">
                <a:solidFill>
                  <a:schemeClr val="dk1"/>
                </a:solidFill>
                <a:latin typeface="Calibri"/>
                <a:ea typeface="Calibri"/>
                <a:cs typeface="Calibri"/>
                <a:sym typeface="Calibri"/>
              </a:defRPr>
            </a:lvl7pPr>
            <a:lvl8pPr marL="3657600" marR="0" lvl="7" indent="-355600" algn="l" rtl="0" eaLnBrk="1" latinLnBrk="0" hangingPunct="1">
              <a:spcBef>
                <a:spcPts val="400"/>
              </a:spcBef>
              <a:spcAft>
                <a:spcPts val="0"/>
              </a:spcAft>
              <a:buClr>
                <a:schemeClr val="dk1"/>
              </a:buClr>
              <a:buSzPts val="2000"/>
              <a:buFont typeface="Arial"/>
              <a:buChar char="•"/>
              <a:defRPr kumimoji="0" sz="2000" b="0" i="0" u="none" strike="noStrike" kern="1200" cap="none" baseline="0">
                <a:solidFill>
                  <a:schemeClr val="dk1"/>
                </a:solidFill>
                <a:latin typeface="Calibri"/>
                <a:ea typeface="Calibri"/>
                <a:cs typeface="Calibri"/>
                <a:sym typeface="Calibri"/>
              </a:defRPr>
            </a:lvl8pPr>
            <a:lvl9pPr marL="4114800" marR="0" lvl="8" indent="-355600" algn="l" rtl="0" eaLnBrk="1" latinLnBrk="0" hangingPunct="1">
              <a:spcBef>
                <a:spcPts val="400"/>
              </a:spcBef>
              <a:spcAft>
                <a:spcPts val="0"/>
              </a:spcAft>
              <a:buClr>
                <a:schemeClr val="dk1"/>
              </a:buClr>
              <a:buSzPts val="2000"/>
              <a:buFont typeface="Arial"/>
              <a:buChar char="•"/>
              <a:defRPr kumimoji="0" sz="2000" b="0" i="0" u="none" strike="noStrike" kern="1200" cap="none" baseline="0">
                <a:solidFill>
                  <a:schemeClr val="dk1"/>
                </a:solidFill>
                <a:latin typeface="Calibri"/>
                <a:ea typeface="Calibri"/>
                <a:cs typeface="Calibri"/>
                <a:sym typeface="Calibri"/>
              </a:defRPr>
            </a:lvl9pPr>
          </a:lstStyle>
          <a:p>
            <a:pPr marL="0" indent="0">
              <a:buFont typeface="Arial"/>
              <a:buNone/>
            </a:pPr>
            <a:r>
              <a:rPr lang="en-US" sz="2400" b="1" dirty="0">
                <a:solidFill>
                  <a:schemeClr val="tx1"/>
                </a:solidFill>
                <a:latin typeface="Cambria" panose="02040503050406030204" pitchFamily="18" charset="0"/>
                <a:ea typeface="Cambria" panose="02040503050406030204" pitchFamily="18" charset="0"/>
                <a:cs typeface="+mn-cs"/>
              </a:rPr>
              <a:t>Objectives should be consistent with the expected exploitation and impact of the project.</a:t>
            </a:r>
            <a:endParaRPr lang="en-GB" sz="2400" b="1" dirty="0">
              <a:solidFill>
                <a:schemeClr val="tx1"/>
              </a:solidFill>
              <a:latin typeface="Cambria" panose="02040503050406030204" pitchFamily="18" charset="0"/>
              <a:ea typeface="Cambria" panose="02040503050406030204" pitchFamily="18" charset="0"/>
              <a:cs typeface="+mn-cs"/>
            </a:endParaRPr>
          </a:p>
          <a:p>
            <a:pPr>
              <a:buClr>
                <a:schemeClr val="accent2"/>
              </a:buClr>
            </a:pPr>
            <a:r>
              <a:rPr lang="en-GB" sz="2400" i="1" dirty="0">
                <a:solidFill>
                  <a:schemeClr val="tx1"/>
                </a:solidFill>
                <a:latin typeface="Cambria" panose="02040503050406030204" pitchFamily="18" charset="0"/>
                <a:ea typeface="Cambria" panose="02040503050406030204" pitchFamily="18" charset="0"/>
                <a:cs typeface="+mn-cs"/>
              </a:rPr>
              <a:t>Be precise and specific as much as you can</a:t>
            </a:r>
          </a:p>
          <a:p>
            <a:pPr>
              <a:buClr>
                <a:schemeClr val="accent2"/>
              </a:buClr>
            </a:pPr>
            <a:r>
              <a:rPr lang="en-GB" sz="2400" i="1" dirty="0">
                <a:solidFill>
                  <a:schemeClr val="tx1"/>
                </a:solidFill>
                <a:latin typeface="Cambria" panose="02040503050406030204" pitchFamily="18" charset="0"/>
                <a:ea typeface="Cambria" panose="02040503050406030204" pitchFamily="18" charset="0"/>
                <a:cs typeface="+mn-cs"/>
              </a:rPr>
              <a:t>Avoid too ambitious goals, over estimation</a:t>
            </a:r>
          </a:p>
          <a:p>
            <a:pPr>
              <a:buClr>
                <a:schemeClr val="accent2"/>
              </a:buClr>
            </a:pPr>
            <a:r>
              <a:rPr lang="en-GB" sz="2400" i="1" dirty="0">
                <a:solidFill>
                  <a:schemeClr val="tx1"/>
                </a:solidFill>
                <a:latin typeface="Cambria" panose="02040503050406030204" pitchFamily="18" charset="0"/>
                <a:ea typeface="Cambria" panose="02040503050406030204" pitchFamily="18" charset="0"/>
                <a:cs typeface="+mn-cs"/>
              </a:rPr>
              <a:t>Reflect what is already written in the call text, read it again, again, and again -&gt; reflection</a:t>
            </a:r>
          </a:p>
          <a:p>
            <a:pPr marL="0" indent="0">
              <a:buFont typeface="Arial"/>
              <a:buNone/>
            </a:pPr>
            <a:endParaRPr lang="en-GB" sz="2500" dirty="0"/>
          </a:p>
        </p:txBody>
      </p:sp>
      <p:sp>
        <p:nvSpPr>
          <p:cNvPr id="4" name="TextBox 3">
            <a:extLst>
              <a:ext uri="{FF2B5EF4-FFF2-40B4-BE49-F238E27FC236}">
                <a16:creationId xmlns:a16="http://schemas.microsoft.com/office/drawing/2014/main" id="{C488EE95-AA24-0C59-E759-5D89135F8FBB}"/>
              </a:ext>
            </a:extLst>
          </p:cNvPr>
          <p:cNvSpPr txBox="1"/>
          <p:nvPr/>
        </p:nvSpPr>
        <p:spPr>
          <a:xfrm>
            <a:off x="2780777" y="1273908"/>
            <a:ext cx="8435323" cy="584775"/>
          </a:xfrm>
          <a:prstGeom prst="rect">
            <a:avLst/>
          </a:prstGeom>
          <a:noFill/>
        </p:spPr>
        <p:txBody>
          <a:bodyPr wrap="none" rtlCol="0">
            <a:spAutoFit/>
          </a:bodyPr>
          <a:lstStyle/>
          <a:p>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1.1. Objectives : Overall and Specific </a:t>
            </a:r>
            <a:r>
              <a:rPr lang="en-US" sz="28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(1-2 Pages)</a:t>
            </a:r>
            <a:endPar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26" name="Picture 2" descr="Which SMART Objectives Definition Should I Use? | Clear Review">
            <a:extLst>
              <a:ext uri="{FF2B5EF4-FFF2-40B4-BE49-F238E27FC236}">
                <a16:creationId xmlns:a16="http://schemas.microsoft.com/office/drawing/2014/main" id="{F5008D91-D827-CCCD-9A2D-9D5364117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518" y="2278798"/>
            <a:ext cx="5856482" cy="30793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9FE3B3D-8960-B23D-EABF-3C54863FD63B}"/>
              </a:ext>
            </a:extLst>
          </p:cNvPr>
          <p:cNvSpPr/>
          <p:nvPr/>
        </p:nvSpPr>
        <p:spPr>
          <a:xfrm>
            <a:off x="0" y="0"/>
            <a:ext cx="12192000" cy="75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C72A1CB-9045-5E9E-3DE3-DF6359ED64C2}"/>
              </a:ext>
            </a:extLst>
          </p:cNvPr>
          <p:cNvSpPr txBox="1">
            <a:spLocks/>
          </p:cNvSpPr>
          <p:nvPr/>
        </p:nvSpPr>
        <p:spPr>
          <a:xfrm>
            <a:off x="3560617" y="68155"/>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Excellence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Tree>
    <p:extLst>
      <p:ext uri="{BB962C8B-B14F-4D97-AF65-F5344CB8AC3E}">
        <p14:creationId xmlns:p14="http://schemas.microsoft.com/office/powerpoint/2010/main" val="253058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2044AB-8A19-85F9-9621-4132243343F3}"/>
              </a:ext>
            </a:extLst>
          </p:cNvPr>
          <p:cNvSpPr txBox="1"/>
          <p:nvPr/>
        </p:nvSpPr>
        <p:spPr>
          <a:xfrm>
            <a:off x="303333" y="1543258"/>
            <a:ext cx="10488223" cy="3901774"/>
          </a:xfrm>
          <a:prstGeom prst="rect">
            <a:avLst/>
          </a:prstGeom>
          <a:noFill/>
        </p:spPr>
        <p:txBody>
          <a:bodyPr wrap="square" rtlCol="0">
            <a:spAutoFit/>
          </a:bodyPr>
          <a:lstStyle/>
          <a:p>
            <a:pPr marL="463550" lvl="1" indent="-285750">
              <a:lnSpc>
                <a:spcPct val="150000"/>
              </a:lnSpc>
              <a:buFontTx/>
              <a:buChar char="-"/>
            </a:pPr>
            <a:r>
              <a:rPr lang="en-US" sz="2400" dirty="0">
                <a:latin typeface="Cambria" panose="02040503050406030204" pitchFamily="18" charset="0"/>
                <a:ea typeface="Cambria" panose="02040503050406030204" pitchFamily="18" charset="0"/>
              </a:rPr>
              <a:t>Reflection from the call text, again.</a:t>
            </a:r>
          </a:p>
          <a:p>
            <a:pPr marL="463550" lvl="1" indent="-285750">
              <a:lnSpc>
                <a:spcPct val="150000"/>
              </a:lnSpc>
              <a:buFontTx/>
              <a:buChar char="-"/>
            </a:pPr>
            <a:r>
              <a:rPr lang="en-US" sz="2400" dirty="0">
                <a:latin typeface="Cambria" panose="02040503050406030204" pitchFamily="18" charset="0"/>
                <a:ea typeface="Cambria" panose="02040503050406030204" pitchFamily="18" charset="0"/>
              </a:rPr>
              <a:t>Alignment with </a:t>
            </a:r>
            <a:r>
              <a:rPr lang="en-US" sz="2400" b="1" dirty="0">
                <a:solidFill>
                  <a:srgbClr val="0070C0"/>
                </a:solidFill>
                <a:latin typeface="Cambria" panose="02040503050406030204" pitchFamily="18" charset="0"/>
                <a:ea typeface="Cambria" panose="02040503050406030204" pitchFamily="18" charset="0"/>
              </a:rPr>
              <a:t>PRIMA SRIA + CALL + TOPIC </a:t>
            </a:r>
            <a:r>
              <a:rPr lang="en-US" sz="2400" dirty="0">
                <a:latin typeface="Cambria" panose="02040503050406030204" pitchFamily="18" charset="0"/>
                <a:ea typeface="Cambria" panose="02040503050406030204" pitchFamily="18" charset="0"/>
              </a:rPr>
              <a:t>(+ </a:t>
            </a:r>
            <a:r>
              <a:rPr lang="en-US" sz="2400" b="1" dirty="0">
                <a:solidFill>
                  <a:srgbClr val="0070C0"/>
                </a:solidFill>
                <a:latin typeface="Cambria" panose="02040503050406030204" pitchFamily="18" charset="0"/>
                <a:ea typeface="Cambria" panose="02040503050406030204" pitchFamily="18" charset="0"/>
              </a:rPr>
              <a:t>EU</a:t>
            </a:r>
            <a:r>
              <a:rPr lang="en-US" sz="2400" dirty="0">
                <a:latin typeface="Cambria" panose="02040503050406030204" pitchFamily="18" charset="0"/>
                <a:ea typeface="Cambria" panose="02040503050406030204" pitchFamily="18" charset="0"/>
              </a:rPr>
              <a:t> relevant policies and strategies)</a:t>
            </a:r>
          </a:p>
          <a:p>
            <a:pPr marL="463550" lvl="1" indent="-285750">
              <a:lnSpc>
                <a:spcPct val="150000"/>
              </a:lnSpc>
              <a:buFontTx/>
              <a:buChar char="-"/>
            </a:pPr>
            <a:r>
              <a:rPr lang="en-US" sz="2400" dirty="0">
                <a:latin typeface="Cambria" panose="02040503050406030204" pitchFamily="18" charset="0"/>
                <a:ea typeface="Cambria" panose="02040503050406030204" pitchFamily="18" charset="0"/>
              </a:rPr>
              <a:t>You can use a tabular form.</a:t>
            </a:r>
          </a:p>
          <a:p>
            <a:pPr marL="463550" lvl="1" indent="-285750">
              <a:lnSpc>
                <a:spcPct val="150000"/>
              </a:lnSpc>
              <a:buFontTx/>
              <a:buChar char="-"/>
            </a:pPr>
            <a:r>
              <a:rPr lang="en-GB" sz="2400" dirty="0">
                <a:latin typeface="Cambria" panose="02040503050406030204" pitchFamily="18" charset="0"/>
                <a:ea typeface="Cambria" panose="02040503050406030204" pitchFamily="18" charset="0"/>
              </a:rPr>
              <a:t>Relevance to the particular demands of the </a:t>
            </a:r>
            <a:r>
              <a:rPr lang="en-GB" sz="2400" b="1" dirty="0">
                <a:latin typeface="Cambria" panose="02040503050406030204" pitchFamily="18" charset="0"/>
                <a:ea typeface="Cambria" panose="02040503050406030204" pitchFamily="18" charset="0"/>
              </a:rPr>
              <a:t>MEDA countries</a:t>
            </a:r>
            <a:r>
              <a:rPr lang="en-GB" sz="2400" dirty="0">
                <a:latin typeface="Cambria" panose="02040503050406030204" pitchFamily="18" charset="0"/>
                <a:ea typeface="Cambria" panose="02040503050406030204" pitchFamily="18" charset="0"/>
              </a:rPr>
              <a:t>, where the action will be organized, and the relevant sectors (including synergy with other initiatives)</a:t>
            </a:r>
          </a:p>
        </p:txBody>
      </p:sp>
      <p:pic>
        <p:nvPicPr>
          <p:cNvPr id="3" name="Picture 6" descr="Smart, green, integrated ports – AIVP joins the European Green Deal - AIVP">
            <a:extLst>
              <a:ext uri="{FF2B5EF4-FFF2-40B4-BE49-F238E27FC236}">
                <a16:creationId xmlns:a16="http://schemas.microsoft.com/office/drawing/2014/main" id="{BB96F362-5B61-370B-0B91-1CD95CBE2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6760" y="4869681"/>
            <a:ext cx="1671692" cy="890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8" descr="Statement by the ERC Scientific Council on the Horizon Europe Budget |  EURAXESS">
            <a:extLst>
              <a:ext uri="{FF2B5EF4-FFF2-40B4-BE49-F238E27FC236}">
                <a16:creationId xmlns:a16="http://schemas.microsoft.com/office/drawing/2014/main" id="{A3F6B881-A017-884D-BA01-56DCA6D23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5218" y="4895647"/>
            <a:ext cx="1626029" cy="864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Water4All Partnership — Water challenges for a changing world">
            <a:extLst>
              <a:ext uri="{FF2B5EF4-FFF2-40B4-BE49-F238E27FC236}">
                <a16:creationId xmlns:a16="http://schemas.microsoft.com/office/drawing/2014/main" id="{78015FC3-EA0A-B602-3554-54A4856E2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1435" y="5819028"/>
            <a:ext cx="1612118" cy="867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Mission Orientated Goals in Horizon Europe Research Program">
            <a:extLst>
              <a:ext uri="{FF2B5EF4-FFF2-40B4-BE49-F238E27FC236}">
                <a16:creationId xmlns:a16="http://schemas.microsoft.com/office/drawing/2014/main" id="{93C67EEC-D8A2-70F4-1D89-74067DDD3A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6573" y="5843224"/>
            <a:ext cx="1544674" cy="805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47223C5-46C0-EEF7-4D53-AA77B25A99D6}"/>
              </a:ext>
            </a:extLst>
          </p:cNvPr>
          <p:cNvPicPr>
            <a:picLocks noChangeAspect="1"/>
          </p:cNvPicPr>
          <p:nvPr/>
        </p:nvPicPr>
        <p:blipFill>
          <a:blip r:embed="rId6"/>
          <a:stretch>
            <a:fillRect/>
          </a:stretch>
        </p:blipFill>
        <p:spPr>
          <a:xfrm>
            <a:off x="6530361" y="5018824"/>
            <a:ext cx="1147879" cy="164014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92CBB5DE-EE2E-C5A3-5A10-9D5095655BD4}"/>
              </a:ext>
            </a:extLst>
          </p:cNvPr>
          <p:cNvPicPr>
            <a:picLocks noChangeAspect="1"/>
          </p:cNvPicPr>
          <p:nvPr/>
        </p:nvPicPr>
        <p:blipFill>
          <a:blip r:embed="rId7"/>
          <a:stretch>
            <a:fillRect/>
          </a:stretch>
        </p:blipFill>
        <p:spPr>
          <a:xfrm>
            <a:off x="5257257" y="5018824"/>
            <a:ext cx="1147879" cy="163850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44AB49A-6841-F9DC-0DAB-CCA652E1D893}"/>
              </a:ext>
            </a:extLst>
          </p:cNvPr>
          <p:cNvSpPr txBox="1"/>
          <p:nvPr/>
        </p:nvSpPr>
        <p:spPr>
          <a:xfrm>
            <a:off x="781050" y="990308"/>
            <a:ext cx="10929610" cy="584775"/>
          </a:xfrm>
          <a:prstGeom prst="rect">
            <a:avLst/>
          </a:prstGeom>
          <a:noFill/>
        </p:spPr>
        <p:txBody>
          <a:bodyPr wrap="square" rtlCol="0">
            <a:spAutoFit/>
          </a:bodyPr>
          <a:lstStyle/>
          <a:p>
            <a:r>
              <a:rPr lang="en-GB"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1.2. Relation</a:t>
            </a:r>
            <a:r>
              <a:rPr lang="en-GB" sz="2800" dirty="0">
                <a:latin typeface="Cambria" panose="02040503050406030204" pitchFamily="18" charset="0"/>
                <a:ea typeface="Cambria" panose="02040503050406030204" pitchFamily="18" charset="0"/>
              </a:rPr>
              <a:t> </a:t>
            </a:r>
            <a:r>
              <a:rPr lang="en-GB"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to call: </a:t>
            </a:r>
            <a:r>
              <a:rPr lang="en-US" sz="2400" i="1" dirty="0">
                <a:latin typeface="Cambria" panose="02040503050406030204" pitchFamily="18" charset="0"/>
                <a:ea typeface="Cambria" panose="02040503050406030204" pitchFamily="18" charset="0"/>
              </a:rPr>
              <a:t>how your proposal addresses the challenge &amp; scope</a:t>
            </a:r>
            <a:endPar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F431571-2113-9777-E7EB-2B0A04ED0686}"/>
              </a:ext>
            </a:extLst>
          </p:cNvPr>
          <p:cNvSpPr/>
          <p:nvPr/>
        </p:nvSpPr>
        <p:spPr>
          <a:xfrm>
            <a:off x="0" y="0"/>
            <a:ext cx="12192000" cy="75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42943D4-AB9F-770E-FD70-EDA410187314}"/>
              </a:ext>
            </a:extLst>
          </p:cNvPr>
          <p:cNvSpPr txBox="1">
            <a:spLocks/>
          </p:cNvSpPr>
          <p:nvPr/>
        </p:nvSpPr>
        <p:spPr>
          <a:xfrm>
            <a:off x="3560617" y="68155"/>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Excellence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Tree>
    <p:extLst>
      <p:ext uri="{BB962C8B-B14F-4D97-AF65-F5344CB8AC3E}">
        <p14:creationId xmlns:p14="http://schemas.microsoft.com/office/powerpoint/2010/main" val="13957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CF6B59-C63E-810D-F3CF-DBEA173203F3}"/>
              </a:ext>
            </a:extLst>
          </p:cNvPr>
          <p:cNvSpPr txBox="1"/>
          <p:nvPr/>
        </p:nvSpPr>
        <p:spPr>
          <a:xfrm>
            <a:off x="1505324" y="1708354"/>
            <a:ext cx="10569262" cy="4600042"/>
          </a:xfrm>
          <a:prstGeom prst="rect">
            <a:avLst/>
          </a:prstGeom>
          <a:noFill/>
        </p:spPr>
        <p:txBody>
          <a:bodyPr wrap="square" rtlCol="0">
            <a:spAutoFit/>
          </a:bodyPr>
          <a:lstStyle/>
          <a:p>
            <a:pPr lvl="0">
              <a:lnSpc>
                <a:spcPct val="150000"/>
              </a:lnSpc>
            </a:pPr>
            <a:r>
              <a:rPr lang="en-GB" sz="2200" dirty="0">
                <a:latin typeface="Cambria" panose="02040503050406030204" pitchFamily="18" charset="0"/>
                <a:ea typeface="Cambria" panose="02040503050406030204" pitchFamily="18" charset="0"/>
              </a:rPr>
              <a:t>(a) Concept: </a:t>
            </a:r>
            <a:r>
              <a:rPr lang="en-US" sz="2200" i="1" dirty="0">
                <a:latin typeface="Cambria" panose="02040503050406030204" pitchFamily="18" charset="0"/>
                <a:ea typeface="Cambria" panose="02040503050406030204" pitchFamily="18" charset="0"/>
              </a:rPr>
              <a:t>main ideas, models or assumptions</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Explain </a:t>
            </a:r>
            <a:r>
              <a:rPr lang="en-GB" sz="2200" b="1" dirty="0">
                <a:latin typeface="Cambria" panose="02040503050406030204" pitchFamily="18" charset="0"/>
                <a:ea typeface="Cambria" panose="02040503050406030204" pitchFamily="18" charset="0"/>
              </a:rPr>
              <a:t>Overall concept </a:t>
            </a:r>
            <a:r>
              <a:rPr lang="en-GB" sz="2200" dirty="0">
                <a:latin typeface="Cambria" panose="02040503050406030204" pitchFamily="18" charset="0"/>
                <a:ea typeface="Cambria" panose="02040503050406030204" pitchFamily="18" charset="0"/>
              </a:rPr>
              <a:t>underpinning the project. </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Identify </a:t>
            </a:r>
            <a:r>
              <a:rPr lang="en-GB" sz="2200" b="1" dirty="0">
                <a:latin typeface="Cambria" panose="02040503050406030204" pitchFamily="18" charset="0"/>
                <a:ea typeface="Cambria" panose="02040503050406030204" pitchFamily="18" charset="0"/>
              </a:rPr>
              <a:t>inter-disciplinary</a:t>
            </a:r>
            <a:r>
              <a:rPr lang="en-GB" sz="2200" dirty="0">
                <a:latin typeface="Cambria" panose="02040503050406030204" pitchFamily="18" charset="0"/>
                <a:ea typeface="Cambria" panose="02040503050406030204" pitchFamily="18" charset="0"/>
              </a:rPr>
              <a:t> among </a:t>
            </a:r>
            <a:r>
              <a:rPr lang="en-GB" sz="2200" b="1" dirty="0">
                <a:latin typeface="Cambria" panose="02040503050406030204" pitchFamily="18" charset="0"/>
                <a:ea typeface="Cambria" panose="02040503050406030204" pitchFamily="18" charset="0"/>
              </a:rPr>
              <a:t>stakeholders’/partners’ knowledge and roles</a:t>
            </a:r>
            <a:r>
              <a:rPr lang="en-GB" sz="2200" dirty="0">
                <a:latin typeface="Cambria" panose="02040503050406030204" pitchFamily="18" charset="0"/>
                <a:ea typeface="Cambria" panose="02040503050406030204" pitchFamily="18" charset="0"/>
              </a:rPr>
              <a:t>. </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Include measures for </a:t>
            </a:r>
            <a:r>
              <a:rPr lang="en-GB" sz="2200" b="1" dirty="0">
                <a:latin typeface="Cambria" panose="02040503050406030204" pitchFamily="18" charset="0"/>
                <a:ea typeface="Cambria" panose="02040503050406030204" pitchFamily="18" charset="0"/>
              </a:rPr>
              <a:t>public/societal engagement</a:t>
            </a:r>
            <a:r>
              <a:rPr lang="en-GB" sz="2200" dirty="0">
                <a:latin typeface="Cambria" panose="02040503050406030204" pitchFamily="18" charset="0"/>
                <a:ea typeface="Cambria" panose="02040503050406030204" pitchFamily="18" charset="0"/>
              </a:rPr>
              <a:t>.</a:t>
            </a:r>
          </a:p>
          <a:p>
            <a:pPr marL="342900" indent="-342900">
              <a:lnSpc>
                <a:spcPct val="150000"/>
              </a:lnSpc>
              <a:buFont typeface="Arial" panose="020B0604020202020204" pitchFamily="34" charset="0"/>
              <a:buChar char="•"/>
            </a:pPr>
            <a:r>
              <a:rPr lang="en-GB" sz="2200" b="1" dirty="0">
                <a:latin typeface="Cambria" panose="02040503050406030204" pitchFamily="18" charset="0"/>
                <a:ea typeface="Cambria" panose="02040503050406030204" pitchFamily="18" charset="0"/>
              </a:rPr>
              <a:t>Positioning the project, </a:t>
            </a:r>
            <a:r>
              <a:rPr lang="en-GB" sz="2200" dirty="0">
                <a:latin typeface="Cambria" panose="02040503050406030204" pitchFamily="18" charset="0"/>
                <a:ea typeface="Cambria" panose="02040503050406030204" pitchFamily="18" charset="0"/>
              </a:rPr>
              <a:t>spectrum from ‘idea 2 application’, ‘from lab 2 market’. </a:t>
            </a:r>
          </a:p>
          <a:p>
            <a:pPr marL="342900" indent="-342900">
              <a:lnSpc>
                <a:spcPct val="150000"/>
              </a:lnSpc>
              <a:buFont typeface="Arial" panose="020B0604020202020204" pitchFamily="34" charset="0"/>
              <a:buChar char="•"/>
            </a:pPr>
            <a:r>
              <a:rPr lang="en-GB" sz="2200" b="1" dirty="0">
                <a:solidFill>
                  <a:srgbClr val="0070C0"/>
                </a:solidFill>
                <a:latin typeface="Cambria" panose="02040503050406030204" pitchFamily="18" charset="0"/>
                <a:ea typeface="Cambria" panose="02040503050406030204" pitchFamily="18" charset="0"/>
              </a:rPr>
              <a:t>Technology Readiness Levels</a:t>
            </a:r>
            <a:r>
              <a:rPr lang="en-GB" sz="2200" dirty="0">
                <a:latin typeface="Cambria" panose="02040503050406030204" pitchFamily="18" charset="0"/>
                <a:ea typeface="Cambria" panose="02040503050406030204" pitchFamily="18" charset="0"/>
              </a:rPr>
              <a:t> </a:t>
            </a:r>
            <a:r>
              <a:rPr lang="en-GB" sz="2200" i="1" dirty="0">
                <a:latin typeface="Cambria" panose="02040503050406030204" pitchFamily="18" charset="0"/>
                <a:ea typeface="Cambria" panose="02040503050406030204" pitchFamily="18" charset="0"/>
              </a:rPr>
              <a:t>Refer to the initial TRL + the final TRL and what type of deliverable (i.e. new device) that would be resulted from the action/project.</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Describe any national or international R&amp;I activities which will be linked with the project (</a:t>
            </a:r>
            <a:r>
              <a:rPr lang="en-GB" sz="2200" b="1" dirty="0">
                <a:latin typeface="Cambria" panose="02040503050406030204" pitchFamily="18" charset="0"/>
                <a:ea typeface="Cambria" panose="02040503050406030204" pitchFamily="18" charset="0"/>
              </a:rPr>
              <a:t>synergy and complementarity</a:t>
            </a:r>
            <a:r>
              <a:rPr lang="en-GB" sz="2200" dirty="0">
                <a:latin typeface="Cambria" panose="02040503050406030204" pitchFamily="18" charset="0"/>
                <a:ea typeface="Cambria" panose="02040503050406030204" pitchFamily="18" charset="0"/>
              </a:rPr>
              <a:t>);</a:t>
            </a:r>
            <a:endParaRPr lang="en-GB" sz="2200" i="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D0434C0-2367-9CDD-5E5E-5DA7A94D582C}"/>
              </a:ext>
            </a:extLst>
          </p:cNvPr>
          <p:cNvSpPr txBox="1"/>
          <p:nvPr/>
        </p:nvSpPr>
        <p:spPr>
          <a:xfrm>
            <a:off x="2445684" y="949770"/>
            <a:ext cx="7455887" cy="584775"/>
          </a:xfrm>
          <a:prstGeom prst="rect">
            <a:avLst/>
          </a:prstGeom>
          <a:noFill/>
        </p:spPr>
        <p:txBody>
          <a:bodyPr wrap="none" rtlCol="0">
            <a:spAutoFit/>
          </a:bodyPr>
          <a:lstStyle/>
          <a:p>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1.3. Concepts and Methodology  (4 pages)</a:t>
            </a:r>
          </a:p>
        </p:txBody>
      </p:sp>
      <p:sp>
        <p:nvSpPr>
          <p:cNvPr id="6" name="Rectangle 5">
            <a:extLst>
              <a:ext uri="{FF2B5EF4-FFF2-40B4-BE49-F238E27FC236}">
                <a16:creationId xmlns:a16="http://schemas.microsoft.com/office/drawing/2014/main" id="{38C5E178-B464-D907-40F3-7F64A479751F}"/>
              </a:ext>
            </a:extLst>
          </p:cNvPr>
          <p:cNvSpPr/>
          <p:nvPr/>
        </p:nvSpPr>
        <p:spPr>
          <a:xfrm>
            <a:off x="0" y="0"/>
            <a:ext cx="12334876" cy="75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7267AF35-E395-4DA0-B6DA-8B1FC9250F1A}"/>
              </a:ext>
            </a:extLst>
          </p:cNvPr>
          <p:cNvSpPr txBox="1">
            <a:spLocks/>
          </p:cNvSpPr>
          <p:nvPr/>
        </p:nvSpPr>
        <p:spPr>
          <a:xfrm>
            <a:off x="3560617" y="68155"/>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Excellence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Tree>
    <p:extLst>
      <p:ext uri="{BB962C8B-B14F-4D97-AF65-F5344CB8AC3E}">
        <p14:creationId xmlns:p14="http://schemas.microsoft.com/office/powerpoint/2010/main" val="288798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DEB09E-494A-4084-D1FB-85048BF9E2E1}"/>
              </a:ext>
            </a:extLst>
          </p:cNvPr>
          <p:cNvSpPr txBox="1"/>
          <p:nvPr/>
        </p:nvSpPr>
        <p:spPr>
          <a:xfrm>
            <a:off x="1190246" y="1952095"/>
            <a:ext cx="9441895" cy="4600042"/>
          </a:xfrm>
          <a:prstGeom prst="rect">
            <a:avLst/>
          </a:prstGeom>
          <a:noFill/>
        </p:spPr>
        <p:txBody>
          <a:bodyPr wrap="square" rtlCol="0">
            <a:spAutoFit/>
          </a:bodyPr>
          <a:lstStyle/>
          <a:p>
            <a:pPr>
              <a:lnSpc>
                <a:spcPct val="150000"/>
              </a:lnSpc>
            </a:pPr>
            <a:r>
              <a:rPr lang="en-GB" sz="2200" dirty="0">
                <a:latin typeface="Cambria" panose="02040503050406030204" pitchFamily="18" charset="0"/>
                <a:ea typeface="Cambria" panose="02040503050406030204" pitchFamily="18" charset="0"/>
              </a:rPr>
              <a:t>(b) Methodology: </a:t>
            </a:r>
            <a:r>
              <a:rPr lang="en-US" sz="2200" i="1" dirty="0">
                <a:latin typeface="Cambria" panose="02040503050406030204" pitchFamily="18" charset="0"/>
                <a:ea typeface="Cambria" panose="02040503050406030204" pitchFamily="18" charset="0"/>
              </a:rPr>
              <a:t>overall methodology, activities - </a:t>
            </a:r>
            <a:r>
              <a:rPr lang="en-US" sz="2200" i="1" dirty="0">
                <a:solidFill>
                  <a:srgbClr val="FF0000"/>
                </a:solidFill>
                <a:latin typeface="Cambria" panose="02040503050406030204" pitchFamily="18" charset="0"/>
                <a:ea typeface="Cambria" panose="02040503050406030204" pitchFamily="18" charset="0"/>
              </a:rPr>
              <a:t>from objectives to results?</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Describe </a:t>
            </a:r>
            <a:r>
              <a:rPr lang="en-GB" sz="2200" b="1" dirty="0">
                <a:latin typeface="Cambria" panose="02040503050406030204" pitchFamily="18" charset="0"/>
                <a:ea typeface="Cambria" panose="02040503050406030204" pitchFamily="18" charset="0"/>
              </a:rPr>
              <a:t>overall methodology </a:t>
            </a:r>
            <a:r>
              <a:rPr lang="en-GB" sz="2200" dirty="0">
                <a:latin typeface="Cambria" panose="02040503050406030204" pitchFamily="18" charset="0"/>
                <a:ea typeface="Cambria" panose="02040503050406030204" pitchFamily="18" charset="0"/>
              </a:rPr>
              <a:t>(</a:t>
            </a:r>
            <a:r>
              <a:rPr lang="en-US" sz="2200" dirty="0">
                <a:latin typeface="Cambria" panose="02040503050406030204" pitchFamily="18" charset="0"/>
                <a:ea typeface="Cambria" panose="02040503050406030204" pitchFamily="18" charset="0"/>
              </a:rPr>
              <a:t>applied approach – not detailed activities and steps)</a:t>
            </a:r>
          </a:p>
          <a:p>
            <a:pPr marL="342900" indent="-342900">
              <a:lnSpc>
                <a:spcPct val="150000"/>
              </a:lnSpc>
              <a:buFont typeface="Arial" panose="020B0604020202020204" pitchFamily="34" charset="0"/>
              <a:buChar char="•"/>
            </a:pPr>
            <a:r>
              <a:rPr lang="en-US" sz="2200" dirty="0">
                <a:latin typeface="Cambria" panose="02040503050406030204" pitchFamily="18" charset="0"/>
                <a:ea typeface="Cambria" panose="02040503050406030204" pitchFamily="18" charset="0"/>
              </a:rPr>
              <a:t>Present the </a:t>
            </a:r>
            <a:r>
              <a:rPr lang="en-US" sz="2200" b="1" dirty="0">
                <a:latin typeface="Cambria" panose="02040503050406030204" pitchFamily="18" charset="0"/>
                <a:ea typeface="Cambria" panose="02040503050406030204" pitchFamily="18" charset="0"/>
              </a:rPr>
              <a:t>state-of-the-art </a:t>
            </a:r>
            <a:r>
              <a:rPr lang="en-US" sz="2200" dirty="0">
                <a:latin typeface="Cambria" panose="02040503050406030204" pitchFamily="18" charset="0"/>
                <a:ea typeface="Cambria" panose="02040503050406030204" pitchFamily="18" charset="0"/>
              </a:rPr>
              <a:t>of the technologies used and its rational.</a:t>
            </a:r>
          </a:p>
          <a:p>
            <a:pPr marL="342900" indent="-342900">
              <a:lnSpc>
                <a:spcPct val="150000"/>
              </a:lnSpc>
              <a:buFont typeface="Arial" panose="020B0604020202020204" pitchFamily="34" charset="0"/>
              <a:buChar char="•"/>
            </a:pPr>
            <a:r>
              <a:rPr lang="en-US" sz="2200" b="1" dirty="0">
                <a:solidFill>
                  <a:srgbClr val="0070C0"/>
                </a:solidFill>
                <a:latin typeface="Cambria" panose="02040503050406030204" pitchFamily="18" charset="0"/>
                <a:ea typeface="Cambria" panose="02040503050406030204" pitchFamily="18" charset="0"/>
              </a:rPr>
              <a:t>Present the logic behind the Workpackages structure, not the details.</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Distinguishing, as appropriate, activities indicated in the relevant section of the work programme, e.g. for research, demonstration, piloting, first market replication, etc;</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Describe </a:t>
            </a:r>
            <a:r>
              <a:rPr lang="en-GB" sz="2200" b="1" dirty="0">
                <a:latin typeface="Cambria" panose="02040503050406030204" pitchFamily="18" charset="0"/>
                <a:ea typeface="Cambria" panose="02040503050406030204" pitchFamily="18" charset="0"/>
              </a:rPr>
              <a:t>gender dimension</a:t>
            </a:r>
            <a:endParaRPr lang="en-GB" sz="2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287CEB4-E6F8-3A2F-5110-52E4BD96BE9E}"/>
              </a:ext>
            </a:extLst>
          </p:cNvPr>
          <p:cNvSpPr txBox="1"/>
          <p:nvPr/>
        </p:nvSpPr>
        <p:spPr>
          <a:xfrm>
            <a:off x="2845771" y="906498"/>
            <a:ext cx="5689378" cy="584775"/>
          </a:xfrm>
          <a:prstGeom prst="rect">
            <a:avLst/>
          </a:prstGeom>
          <a:noFill/>
        </p:spPr>
        <p:txBody>
          <a:bodyPr wrap="none" rtlCol="0">
            <a:spAutoFit/>
          </a:bodyPr>
          <a:lstStyle/>
          <a:p>
            <a:r>
              <a:rPr lang="en-US"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1.3. Concepts and Methodology</a:t>
            </a:r>
          </a:p>
        </p:txBody>
      </p:sp>
      <p:sp>
        <p:nvSpPr>
          <p:cNvPr id="6" name="Rectangle 5">
            <a:extLst>
              <a:ext uri="{FF2B5EF4-FFF2-40B4-BE49-F238E27FC236}">
                <a16:creationId xmlns:a16="http://schemas.microsoft.com/office/drawing/2014/main" id="{B149EAE1-6974-5FA1-E67B-91CB080EC18E}"/>
              </a:ext>
            </a:extLst>
          </p:cNvPr>
          <p:cNvSpPr/>
          <p:nvPr/>
        </p:nvSpPr>
        <p:spPr>
          <a:xfrm>
            <a:off x="0" y="0"/>
            <a:ext cx="12334876" cy="75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2236CF8-A3D3-31A3-B53A-CB97392FD20F}"/>
              </a:ext>
            </a:extLst>
          </p:cNvPr>
          <p:cNvSpPr txBox="1">
            <a:spLocks/>
          </p:cNvSpPr>
          <p:nvPr/>
        </p:nvSpPr>
        <p:spPr>
          <a:xfrm>
            <a:off x="3560617" y="68155"/>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Excellence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Tree>
    <p:extLst>
      <p:ext uri="{BB962C8B-B14F-4D97-AF65-F5344CB8AC3E}">
        <p14:creationId xmlns:p14="http://schemas.microsoft.com/office/powerpoint/2010/main" val="151289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25CB09-EF45-490A-DFA2-B4BDE5ECA9F5}"/>
              </a:ext>
            </a:extLst>
          </p:cNvPr>
          <p:cNvSpPr txBox="1"/>
          <p:nvPr/>
        </p:nvSpPr>
        <p:spPr>
          <a:xfrm>
            <a:off x="930270" y="1741337"/>
            <a:ext cx="10508696" cy="4815485"/>
          </a:xfrm>
          <a:prstGeom prst="rect">
            <a:avLst/>
          </a:prstGeom>
          <a:noFill/>
        </p:spPr>
        <p:txBody>
          <a:bodyPr wrap="square" rtlCol="0">
            <a:spAutoFit/>
          </a:bodyPr>
          <a:lstStyle/>
          <a:p>
            <a:endParaRPr lang="en-GB" sz="1400" b="1" dirty="0">
              <a:latin typeface="Cambria" panose="02040503050406030204" pitchFamily="18" charset="0"/>
              <a:ea typeface="Cambria" panose="02040503050406030204" pitchFamily="18" charset="0"/>
            </a:endParaRP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What the proposed project would advance/go beyond the state-of-the-art, and the extent the proposed work is ambitious (</a:t>
            </a:r>
            <a:r>
              <a:rPr lang="en-GB" sz="2200" b="1" dirty="0">
                <a:latin typeface="Cambria" panose="02040503050406030204" pitchFamily="18" charset="0"/>
                <a:ea typeface="Cambria" panose="02040503050406030204" pitchFamily="18" charset="0"/>
              </a:rPr>
              <a:t>Novelty</a:t>
            </a:r>
            <a:r>
              <a:rPr lang="en-GB" sz="2200" dirty="0">
                <a:latin typeface="Cambria" panose="02040503050406030204" pitchFamily="18" charset="0"/>
                <a:ea typeface="Cambria" panose="02040503050406030204" pitchFamily="18" charset="0"/>
              </a:rPr>
              <a:t> of your project and added values).</a:t>
            </a:r>
          </a:p>
          <a:p>
            <a:pPr marL="342900" indent="-342900">
              <a:lnSpc>
                <a:spcPct val="150000"/>
              </a:lnSpc>
              <a:buFont typeface="Arial" panose="020B0604020202020204" pitchFamily="34" charset="0"/>
              <a:buChar char="•"/>
            </a:pPr>
            <a:r>
              <a:rPr lang="en-GB" sz="2200" dirty="0">
                <a:latin typeface="Cambria" panose="02040503050406030204" pitchFamily="18" charset="0"/>
                <a:ea typeface="Cambria" panose="02040503050406030204" pitchFamily="18" charset="0"/>
              </a:rPr>
              <a:t>Describe the </a:t>
            </a:r>
            <a:r>
              <a:rPr lang="en-GB" sz="2200" b="1" dirty="0">
                <a:latin typeface="Cambria" panose="02040503050406030204" pitchFamily="18" charset="0"/>
                <a:ea typeface="Cambria" panose="02040503050406030204" pitchFamily="18" charset="0"/>
              </a:rPr>
              <a:t>Innovation Potential </a:t>
            </a:r>
            <a:r>
              <a:rPr lang="en-GB" sz="2200" dirty="0">
                <a:latin typeface="Cambria" panose="02040503050406030204" pitchFamily="18" charset="0"/>
                <a:ea typeface="Cambria" panose="02040503050406030204" pitchFamily="18" charset="0"/>
              </a:rPr>
              <a:t>(e.g. ground-breaking objectives, novel concepts and approaches, new products, services or business and organisational models). Where relevant, refer to products and services already available on the market. Please refer to the results of any patent search carried out.</a:t>
            </a:r>
          </a:p>
          <a:p>
            <a:pPr marL="342900" indent="-342900">
              <a:lnSpc>
                <a:spcPct val="150000"/>
              </a:lnSpc>
              <a:buFont typeface="Arial" panose="020B0604020202020204" pitchFamily="34" charset="0"/>
              <a:buChar char="•"/>
            </a:pPr>
            <a:r>
              <a:rPr lang="en-US" sz="2200" dirty="0">
                <a:latin typeface="Cambria" panose="02040503050406030204" pitchFamily="18" charset="0"/>
                <a:ea typeface="Cambria" panose="02040503050406030204" pitchFamily="18" charset="0"/>
              </a:rPr>
              <a:t>why you choose this/these technologies, </a:t>
            </a:r>
            <a:r>
              <a:rPr lang="en-US" sz="2200" b="1" dirty="0">
                <a:latin typeface="Cambria" panose="02040503050406030204" pitchFamily="18" charset="0"/>
                <a:ea typeface="Cambria" panose="02040503050406030204" pitchFamily="18" charset="0"/>
              </a:rPr>
              <a:t>advantages over alternatives</a:t>
            </a:r>
            <a:r>
              <a:rPr lang="en-US" sz="2200" dirty="0">
                <a:latin typeface="Cambria" panose="02040503050406030204" pitchFamily="18" charset="0"/>
                <a:ea typeface="Cambria" panose="02040503050406030204" pitchFamily="18" charset="0"/>
              </a:rPr>
              <a:t> in the market.</a:t>
            </a:r>
          </a:p>
          <a:p>
            <a:pPr marL="342900" indent="-342900">
              <a:lnSpc>
                <a:spcPct val="150000"/>
              </a:lnSpc>
              <a:buFont typeface="Arial" panose="020B0604020202020204" pitchFamily="34" charset="0"/>
              <a:buChar char="•"/>
            </a:pPr>
            <a:r>
              <a:rPr lang="en-US" sz="2200" dirty="0">
                <a:latin typeface="Cambria" panose="02040503050406030204" pitchFamily="18" charset="0"/>
                <a:ea typeface="Cambria" panose="02040503050406030204" pitchFamily="18" charset="0"/>
              </a:rPr>
              <a:t>In brief, also describe the </a:t>
            </a:r>
            <a:r>
              <a:rPr lang="en-US" sz="2200" b="1" dirty="0">
                <a:latin typeface="Cambria" panose="02040503050406030204" pitchFamily="18" charset="0"/>
                <a:ea typeface="Cambria" panose="02040503050406030204" pitchFamily="18" charset="0"/>
              </a:rPr>
              <a:t>nature and size of the tackled market</a:t>
            </a:r>
            <a:r>
              <a:rPr lang="en-US" sz="2200" dirty="0">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DF291640-6003-C782-CC25-8B1F69AE4BFC}"/>
              </a:ext>
            </a:extLst>
          </p:cNvPr>
          <p:cNvSpPr txBox="1"/>
          <p:nvPr/>
        </p:nvSpPr>
        <p:spPr>
          <a:xfrm>
            <a:off x="1999128" y="1078886"/>
            <a:ext cx="9439837" cy="584775"/>
          </a:xfrm>
          <a:prstGeom prst="rect">
            <a:avLst/>
          </a:prstGeom>
          <a:noFill/>
        </p:spPr>
        <p:txBody>
          <a:bodyPr wrap="square">
            <a:spAutoFit/>
          </a:bodyPr>
          <a:lstStyle/>
          <a:p>
            <a:pPr>
              <a:tabLst>
                <a:tab pos="177800" algn="l"/>
              </a:tabLst>
            </a:pPr>
            <a:r>
              <a:rPr lang="en-GB" sz="1800" dirty="0">
                <a:latin typeface="Cambria" panose="02040503050406030204" pitchFamily="18" charset="0"/>
                <a:ea typeface="Cambria" panose="02040503050406030204" pitchFamily="18" charset="0"/>
              </a:rPr>
              <a:t>	</a:t>
            </a:r>
            <a:r>
              <a:rPr lang="en-GB" sz="3200" b="1" dirty="0">
                <a:solidFill>
                  <a:srgbClr val="0070C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1.4 Ambition: beyond the state-of-the-art (1 Page)</a:t>
            </a:r>
          </a:p>
        </p:txBody>
      </p:sp>
      <p:sp>
        <p:nvSpPr>
          <p:cNvPr id="3" name="Rectangle 2">
            <a:extLst>
              <a:ext uri="{FF2B5EF4-FFF2-40B4-BE49-F238E27FC236}">
                <a16:creationId xmlns:a16="http://schemas.microsoft.com/office/drawing/2014/main" id="{8BE3C552-ACD9-2C63-D2DA-C7829DC4D5E0}"/>
              </a:ext>
            </a:extLst>
          </p:cNvPr>
          <p:cNvSpPr/>
          <p:nvPr/>
        </p:nvSpPr>
        <p:spPr>
          <a:xfrm>
            <a:off x="0" y="-13206"/>
            <a:ext cx="12192000" cy="75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B7FD49D-206C-8F04-50CA-2321711F9B66}"/>
              </a:ext>
            </a:extLst>
          </p:cNvPr>
          <p:cNvSpPr txBox="1">
            <a:spLocks/>
          </p:cNvSpPr>
          <p:nvPr/>
        </p:nvSpPr>
        <p:spPr>
          <a:xfrm>
            <a:off x="3560617" y="68155"/>
            <a:ext cx="4658519" cy="623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rPr>
              <a:t>EXCELLECE</a:t>
            </a:r>
            <a:endParaRPr lang="en-GB" sz="3600" b="1" spc="-25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n-cs"/>
              <a:sym typeface="NeueHaasDisplay-Black"/>
            </a:endParaRPr>
          </a:p>
        </p:txBody>
      </p:sp>
    </p:spTree>
    <p:extLst>
      <p:ext uri="{BB962C8B-B14F-4D97-AF65-F5344CB8AC3E}">
        <p14:creationId xmlns:p14="http://schemas.microsoft.com/office/powerpoint/2010/main" val="2820599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1622</Words>
  <Application>Microsoft Office PowerPoint</Application>
  <PresentationFormat>Widescreen</PresentationFormat>
  <Paragraphs>191</Paragraphs>
  <Slides>21</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Arial</vt:lpstr>
      <vt:lpstr>Arial Narrow</vt:lpstr>
      <vt:lpstr>Calibri</vt:lpstr>
      <vt:lpstr>Calibri Light</vt:lpstr>
      <vt:lpstr>Cambria</vt:lpstr>
      <vt:lpstr>Candara</vt:lpstr>
      <vt:lpstr>Gotham Bold</vt:lpstr>
      <vt:lpstr>Helvetica Neue</vt:lpstr>
      <vt:lpstr>Helvetica Neue Medium</vt:lpstr>
      <vt:lpstr>inherit</vt:lpstr>
      <vt:lpstr>NeueHaasDisplay-Roman</vt:lpstr>
      <vt:lpstr>Segoe UI</vt:lpstr>
      <vt:lpstr>Times New Roman</vt:lpstr>
      <vt:lpstr>Wingdings</vt:lpstr>
      <vt:lpstr>Office Theme</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Rhouma</dc:creator>
  <cp:lastModifiedBy>PRIMA</cp:lastModifiedBy>
  <cp:revision>7</cp:revision>
  <dcterms:created xsi:type="dcterms:W3CDTF">2023-02-09T15:21:45Z</dcterms:created>
  <dcterms:modified xsi:type="dcterms:W3CDTF">2024-02-07T21:00:32Z</dcterms:modified>
</cp:coreProperties>
</file>