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155" r:id="rId2"/>
    <p:sldId id="4236" r:id="rId3"/>
    <p:sldId id="4193" r:id="rId4"/>
    <p:sldId id="4238" r:id="rId5"/>
    <p:sldId id="4237" r:id="rId6"/>
    <p:sldId id="4239" r:id="rId7"/>
    <p:sldId id="4241" r:id="rId8"/>
    <p:sldId id="4240" r:id="rId9"/>
    <p:sldId id="4235" r:id="rId10"/>
  </p:sldIdLst>
  <p:sldSz cx="24384000" cy="13716000"/>
  <p:notesSz cx="7011988" cy="92979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ueHaasDisplay-Roman"/>
        <a:ea typeface="NeueHaasDisplay-Roman"/>
        <a:cs typeface="NeueHaasDisplay-Roman"/>
        <a:sym typeface="NeueHaasDisplay-Roman"/>
      </a:defRPr>
    </a:lvl1pPr>
    <a:lvl2pPr marL="0" marR="0" indent="457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ueHaasDisplay-Roman"/>
        <a:ea typeface="NeueHaasDisplay-Roman"/>
        <a:cs typeface="NeueHaasDisplay-Roman"/>
        <a:sym typeface="NeueHaasDisplay-Roman"/>
      </a:defRPr>
    </a:lvl2pPr>
    <a:lvl3pPr marL="0" marR="0" indent="914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ueHaasDisplay-Roman"/>
        <a:ea typeface="NeueHaasDisplay-Roman"/>
        <a:cs typeface="NeueHaasDisplay-Roman"/>
        <a:sym typeface="NeueHaasDisplay-Roman"/>
      </a:defRPr>
    </a:lvl3pPr>
    <a:lvl4pPr marL="0" marR="0" indent="1371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ueHaasDisplay-Roman"/>
        <a:ea typeface="NeueHaasDisplay-Roman"/>
        <a:cs typeface="NeueHaasDisplay-Roman"/>
        <a:sym typeface="NeueHaasDisplay-Roman"/>
      </a:defRPr>
    </a:lvl4pPr>
    <a:lvl5pPr marL="0" marR="0" indent="18288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ueHaasDisplay-Roman"/>
        <a:ea typeface="NeueHaasDisplay-Roman"/>
        <a:cs typeface="NeueHaasDisplay-Roman"/>
        <a:sym typeface="NeueHaasDisplay-Roman"/>
      </a:defRPr>
    </a:lvl5pPr>
    <a:lvl6pPr marL="0" marR="0" indent="22860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ueHaasDisplay-Roman"/>
        <a:ea typeface="NeueHaasDisplay-Roman"/>
        <a:cs typeface="NeueHaasDisplay-Roman"/>
        <a:sym typeface="NeueHaasDisplay-Roman"/>
      </a:defRPr>
    </a:lvl6pPr>
    <a:lvl7pPr marL="0" marR="0" indent="2743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ueHaasDisplay-Roman"/>
        <a:ea typeface="NeueHaasDisplay-Roman"/>
        <a:cs typeface="NeueHaasDisplay-Roman"/>
        <a:sym typeface="NeueHaasDisplay-Roman"/>
      </a:defRPr>
    </a:lvl7pPr>
    <a:lvl8pPr marL="0" marR="0" indent="3200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ueHaasDisplay-Roman"/>
        <a:ea typeface="NeueHaasDisplay-Roman"/>
        <a:cs typeface="NeueHaasDisplay-Roman"/>
        <a:sym typeface="NeueHaasDisplay-Roman"/>
      </a:defRPr>
    </a:lvl8pPr>
    <a:lvl9pPr marL="0" marR="0" indent="3657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NeueHaasDisplay-Roman"/>
        <a:ea typeface="NeueHaasDisplay-Roman"/>
        <a:cs typeface="NeueHaasDisplay-Roman"/>
        <a:sym typeface="NeueHaasDisplay-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ed Wageih" initials="MW" lastIdx="1" clrIdx="0">
    <p:extLst>
      <p:ext uri="{19B8F6BF-5375-455C-9EA6-DF929625EA0E}">
        <p15:presenceInfo xmlns:p15="http://schemas.microsoft.com/office/powerpoint/2012/main" userId="de03a823d2eb1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7A4"/>
    <a:srgbClr val="449E24"/>
    <a:srgbClr val="F3A21F"/>
    <a:srgbClr val="3F92CE"/>
    <a:srgbClr val="A59A48"/>
    <a:srgbClr val="B22D76"/>
    <a:srgbClr val="FFFFFF"/>
    <a:srgbClr val="3A90CD"/>
    <a:srgbClr val="BBBBBB"/>
    <a:srgbClr val="C67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3741" autoAdjust="0"/>
  </p:normalViewPr>
  <p:slideViewPr>
    <p:cSldViewPr snapToGrid="0" snapToObjects="1">
      <p:cViewPr varScale="1">
        <p:scale>
          <a:sx n="43" d="100"/>
          <a:sy n="43" d="100"/>
        </p:scale>
        <p:origin x="9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prstGeom prst="rect">
            <a:avLst/>
          </a:prstGeom>
        </p:spPr>
        <p:txBody>
          <a:bodyPr lIns="93196" tIns="46598" rIns="93196" bIns="46598"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34932" y="4416544"/>
            <a:ext cx="5142125" cy="4184095"/>
          </a:xfrm>
          <a:prstGeom prst="rect">
            <a:avLst/>
          </a:prstGeom>
        </p:spPr>
        <p:txBody>
          <a:bodyPr lIns="93196" tIns="46598" rIns="93196" bIns="4659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Autor y fecha</a:t>
            </a:r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0">
                <a:solidFill>
                  <a:srgbClr val="00AF41"/>
                </a:solidFill>
                <a:latin typeface="+mj-lt"/>
                <a:ea typeface="+mj-ea"/>
                <a:cs typeface="+mj-cs"/>
                <a:sym typeface="Gotham Black"/>
              </a:defRPr>
            </a:lvl1pPr>
          </a:lstStyle>
          <a:p>
            <a:r>
              <a:t>Título de la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30000"/>
              </a:lnSpc>
              <a:spcBef>
                <a:spcPts val="0"/>
              </a:spcBef>
              <a:buSzTx/>
              <a:buNone/>
              <a:defRPr sz="330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  <a:lvl2pPr marL="0" indent="457200" defTabSz="825500">
              <a:lnSpc>
                <a:spcPct val="130000"/>
              </a:lnSpc>
              <a:spcBef>
                <a:spcPts val="0"/>
              </a:spcBef>
              <a:buSzTx/>
              <a:buNone/>
              <a:defRPr sz="330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2pPr>
            <a:lvl3pPr marL="0" indent="914400" defTabSz="825500">
              <a:lnSpc>
                <a:spcPct val="130000"/>
              </a:lnSpc>
              <a:spcBef>
                <a:spcPts val="0"/>
              </a:spcBef>
              <a:buSzTx/>
              <a:buNone/>
              <a:defRPr sz="330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3pPr>
            <a:lvl4pPr marL="0" indent="1371600" defTabSz="825500">
              <a:lnSpc>
                <a:spcPct val="130000"/>
              </a:lnSpc>
              <a:spcBef>
                <a:spcPts val="0"/>
              </a:spcBef>
              <a:buSzTx/>
              <a:buNone/>
              <a:defRPr sz="330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4pPr>
            <a:lvl5pPr marL="0" indent="1828800" defTabSz="825500">
              <a:lnSpc>
                <a:spcPct val="130000"/>
              </a:lnSpc>
              <a:spcBef>
                <a:spcPts val="0"/>
              </a:spcBef>
              <a:buSzTx/>
              <a:buNone/>
              <a:defRPr sz="330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 type="title">
  <p:cSld name="1_Títu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914400" lvl="0" indent="-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828800" lvl="1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3200" lvl="2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2000" lvl="4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1206496" y="2574993"/>
            <a:ext cx="21971004" cy="464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alibri"/>
              <a:buNone/>
              <a:defRPr sz="1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2"/>
          </p:nvPr>
        </p:nvSpPr>
        <p:spPr>
          <a:xfrm>
            <a:off x="1201343" y="7223191"/>
            <a:ext cx="21971002" cy="190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5000"/>
            </a:lvl1pPr>
            <a:lvl2pPr marL="1828800" lvl="1" indent="-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5000"/>
            </a:lvl2pPr>
            <a:lvl3pPr marL="2743200" lvl="2" indent="-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5000"/>
            </a:lvl3pPr>
            <a:lvl4pPr marL="3657600" lvl="3" indent="-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5000"/>
            </a:lvl4pPr>
            <a:lvl5pPr marL="4572000" lvl="4" indent="-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5000"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0649" y="13076008"/>
            <a:ext cx="375103" cy="379591"/>
          </a:xfrm>
        </p:spPr>
        <p:txBody>
          <a:bodyPr/>
          <a:lstStyle/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65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de la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30000"/>
              </a:lnSpc>
              <a:spcBef>
                <a:spcPts val="0"/>
              </a:spcBef>
              <a:buSzTx/>
              <a:buNone/>
              <a:defRPr sz="330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  <a:lvl2pPr marL="0" indent="457200" defTabSz="825500">
              <a:lnSpc>
                <a:spcPct val="130000"/>
              </a:lnSpc>
              <a:spcBef>
                <a:spcPts val="0"/>
              </a:spcBef>
              <a:buSzTx/>
              <a:buNone/>
              <a:defRPr sz="330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2pPr>
            <a:lvl3pPr marL="0" indent="914400" defTabSz="825500">
              <a:lnSpc>
                <a:spcPct val="130000"/>
              </a:lnSpc>
              <a:spcBef>
                <a:spcPts val="0"/>
              </a:spcBef>
              <a:buSzTx/>
              <a:buNone/>
              <a:defRPr sz="330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3pPr>
            <a:lvl4pPr marL="0" indent="1371600" defTabSz="825500">
              <a:lnSpc>
                <a:spcPct val="130000"/>
              </a:lnSpc>
              <a:spcBef>
                <a:spcPts val="0"/>
              </a:spcBef>
              <a:buSzTx/>
              <a:buNone/>
              <a:defRPr sz="330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4pPr>
            <a:lvl5pPr marL="0" indent="1828800" defTabSz="825500">
              <a:lnSpc>
                <a:spcPct val="130000"/>
              </a:lnSpc>
              <a:spcBef>
                <a:spcPts val="0"/>
              </a:spcBef>
              <a:buSzTx/>
              <a:buNone/>
              <a:defRPr sz="330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51995" y="13124552"/>
            <a:ext cx="333757" cy="3352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30000"/>
              </a:lnSpc>
              <a:spcBef>
                <a:spcPts val="0"/>
              </a:spcBef>
              <a:buSzTx/>
              <a:buNone/>
              <a:defRPr sz="330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Subtítulo de la diapositiva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8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30000"/>
              </a:lnSpc>
              <a:spcBef>
                <a:spcPts val="0"/>
              </a:spcBef>
              <a:buSzTx/>
              <a:buNone/>
              <a:defRPr sz="330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Subtítulo de la diapositiva</a:t>
            </a:r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30000"/>
              </a:lnSpc>
              <a:spcBef>
                <a:spcPts val="0"/>
              </a:spcBef>
              <a:buSzTx/>
              <a:buNone/>
              <a:defRPr sz="330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Subtítulo de agenda</a:t>
            </a:r>
          </a:p>
        </p:txBody>
      </p:sp>
      <p:sp>
        <p:nvSpPr>
          <p:cNvPr id="90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defTabSz="82550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defTabSz="82550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defTabSz="82550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defTabSz="82550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Temas relacionados con la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Información fáctica</a:t>
            </a:r>
          </a:p>
        </p:txBody>
      </p:sp>
      <p:sp>
        <p:nvSpPr>
          <p:cNvPr id="10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n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n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n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la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51995" y="13120318"/>
            <a:ext cx="333757" cy="33528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defRPr sz="1800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80" r:id="rId10"/>
    <p:sldLayoutId id="2147483681" r:id="rId11"/>
  </p:sldLayoutIdLst>
  <p:transition spd="med"/>
  <p:txStyles>
    <p:titleStyle>
      <a:lvl1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85" baseline="0">
          <a:solidFill>
            <a:srgbClr val="1C75BA"/>
          </a:solidFill>
          <a:uFillTx/>
          <a:latin typeface="+mn-lt"/>
          <a:ea typeface="+mn-ea"/>
          <a:cs typeface="+mn-cs"/>
          <a:sym typeface="NeueHaasDisplay-Black"/>
        </a:defRPr>
      </a:lvl1pPr>
      <a:lvl2pPr marL="0" marR="0" indent="457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85" baseline="0">
          <a:solidFill>
            <a:srgbClr val="1C75BA"/>
          </a:solidFill>
          <a:uFillTx/>
          <a:latin typeface="+mn-lt"/>
          <a:ea typeface="+mn-ea"/>
          <a:cs typeface="+mn-cs"/>
          <a:sym typeface="NeueHaasDisplay-Black"/>
        </a:defRPr>
      </a:lvl2pPr>
      <a:lvl3pPr marL="0" marR="0" indent="914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85" baseline="0">
          <a:solidFill>
            <a:srgbClr val="1C75BA"/>
          </a:solidFill>
          <a:uFillTx/>
          <a:latin typeface="+mn-lt"/>
          <a:ea typeface="+mn-ea"/>
          <a:cs typeface="+mn-cs"/>
          <a:sym typeface="NeueHaasDisplay-Black"/>
        </a:defRPr>
      </a:lvl3pPr>
      <a:lvl4pPr marL="0" marR="0" indent="1371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85" baseline="0">
          <a:solidFill>
            <a:srgbClr val="1C75BA"/>
          </a:solidFill>
          <a:uFillTx/>
          <a:latin typeface="+mn-lt"/>
          <a:ea typeface="+mn-ea"/>
          <a:cs typeface="+mn-cs"/>
          <a:sym typeface="NeueHaasDisplay-Black"/>
        </a:defRPr>
      </a:lvl4pPr>
      <a:lvl5pPr marL="0" marR="0" indent="18288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85" baseline="0">
          <a:solidFill>
            <a:srgbClr val="1C75BA"/>
          </a:solidFill>
          <a:uFillTx/>
          <a:latin typeface="+mn-lt"/>
          <a:ea typeface="+mn-ea"/>
          <a:cs typeface="+mn-cs"/>
          <a:sym typeface="NeueHaasDisplay-Black"/>
        </a:defRPr>
      </a:lvl5pPr>
      <a:lvl6pPr marL="0" marR="0" indent="22860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85" baseline="0">
          <a:solidFill>
            <a:srgbClr val="1C75BA"/>
          </a:solidFill>
          <a:uFillTx/>
          <a:latin typeface="+mn-lt"/>
          <a:ea typeface="+mn-ea"/>
          <a:cs typeface="+mn-cs"/>
          <a:sym typeface="NeueHaasDisplay-Black"/>
        </a:defRPr>
      </a:lvl6pPr>
      <a:lvl7pPr marL="0" marR="0" indent="2743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85" baseline="0">
          <a:solidFill>
            <a:srgbClr val="1C75BA"/>
          </a:solidFill>
          <a:uFillTx/>
          <a:latin typeface="+mn-lt"/>
          <a:ea typeface="+mn-ea"/>
          <a:cs typeface="+mn-cs"/>
          <a:sym typeface="NeueHaasDisplay-Black"/>
        </a:defRPr>
      </a:lvl7pPr>
      <a:lvl8pPr marL="0" marR="0" indent="3200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85" baseline="0">
          <a:solidFill>
            <a:srgbClr val="1C75BA"/>
          </a:solidFill>
          <a:uFillTx/>
          <a:latin typeface="+mn-lt"/>
          <a:ea typeface="+mn-ea"/>
          <a:cs typeface="+mn-cs"/>
          <a:sym typeface="NeueHaasDisplay-Black"/>
        </a:defRPr>
      </a:lvl8pPr>
      <a:lvl9pPr marL="0" marR="0" indent="3657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85" baseline="0">
          <a:solidFill>
            <a:srgbClr val="1C75BA"/>
          </a:solidFill>
          <a:uFillTx/>
          <a:latin typeface="+mn-lt"/>
          <a:ea typeface="+mn-ea"/>
          <a:cs typeface="+mn-cs"/>
          <a:sym typeface="NeueHaasDisplay-Black"/>
        </a:defRPr>
      </a:lvl9pPr>
    </p:titleStyle>
    <p:bodyStyle>
      <a:lvl1pPr marL="304800" marR="0" indent="-3048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40404"/>
          </a:solidFill>
          <a:uFillTx/>
          <a:latin typeface="Gotham Narrow Light"/>
          <a:ea typeface="Gotham Narrow Light"/>
          <a:cs typeface="Gotham Narrow Light"/>
          <a:sym typeface="Gotham Narrow Light"/>
        </a:defRPr>
      </a:lvl1pPr>
      <a:lvl2pPr marL="914400" marR="0" indent="-3048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40404"/>
          </a:solidFill>
          <a:uFillTx/>
          <a:latin typeface="Gotham Narrow Light"/>
          <a:ea typeface="Gotham Narrow Light"/>
          <a:cs typeface="Gotham Narrow Light"/>
          <a:sym typeface="Gotham Narrow Light"/>
        </a:defRPr>
      </a:lvl2pPr>
      <a:lvl3pPr marL="1524000" marR="0" indent="-3048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40404"/>
          </a:solidFill>
          <a:uFillTx/>
          <a:latin typeface="Gotham Narrow Light"/>
          <a:ea typeface="Gotham Narrow Light"/>
          <a:cs typeface="Gotham Narrow Light"/>
          <a:sym typeface="Gotham Narrow Light"/>
        </a:defRPr>
      </a:lvl3pPr>
      <a:lvl4pPr marL="2133600" marR="0" indent="-3048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40404"/>
          </a:solidFill>
          <a:uFillTx/>
          <a:latin typeface="Gotham Narrow Light"/>
          <a:ea typeface="Gotham Narrow Light"/>
          <a:cs typeface="Gotham Narrow Light"/>
          <a:sym typeface="Gotham Narrow Light"/>
        </a:defRPr>
      </a:lvl4pPr>
      <a:lvl5pPr marL="2743200" marR="0" indent="-3048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40404"/>
          </a:solidFill>
          <a:uFillTx/>
          <a:latin typeface="Gotham Narrow Light"/>
          <a:ea typeface="Gotham Narrow Light"/>
          <a:cs typeface="Gotham Narrow Light"/>
          <a:sym typeface="Gotham Narrow Light"/>
        </a:defRPr>
      </a:lvl5pPr>
      <a:lvl6pPr marL="3352800" marR="0" indent="-3048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40404"/>
          </a:solidFill>
          <a:uFillTx/>
          <a:latin typeface="Gotham Narrow Light"/>
          <a:ea typeface="Gotham Narrow Light"/>
          <a:cs typeface="Gotham Narrow Light"/>
          <a:sym typeface="Gotham Narrow Light"/>
        </a:defRPr>
      </a:lvl6pPr>
      <a:lvl7pPr marL="3962400" marR="0" indent="-3048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40404"/>
          </a:solidFill>
          <a:uFillTx/>
          <a:latin typeface="Gotham Narrow Light"/>
          <a:ea typeface="Gotham Narrow Light"/>
          <a:cs typeface="Gotham Narrow Light"/>
          <a:sym typeface="Gotham Narrow Light"/>
        </a:defRPr>
      </a:lvl7pPr>
      <a:lvl8pPr marL="4572000" marR="0" indent="-3048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40404"/>
          </a:solidFill>
          <a:uFillTx/>
          <a:latin typeface="Gotham Narrow Light"/>
          <a:ea typeface="Gotham Narrow Light"/>
          <a:cs typeface="Gotham Narrow Light"/>
          <a:sym typeface="Gotham Narrow Light"/>
        </a:defRPr>
      </a:lvl8pPr>
      <a:lvl9pPr marL="5181600" marR="0" indent="-3048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40404"/>
          </a:solidFill>
          <a:uFillTx/>
          <a:latin typeface="Gotham Narrow Light"/>
          <a:ea typeface="Gotham Narrow Light"/>
          <a:cs typeface="Gotham Narrow Light"/>
          <a:sym typeface="Gotham Narrow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nion Pro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nion Pro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nion Pro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nion Pro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nion Pro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nion Pro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nion Pro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nion Pro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nion P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rima_ppt_cover_2.jpg" descr="prima_ppt_cover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1" y="370416"/>
            <a:ext cx="20320001" cy="1355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17" y="930"/>
            <a:ext cx="24442633" cy="1394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4" name="Imagen" descr="Imagen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40161" y="9855865"/>
            <a:ext cx="4989390" cy="153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5" name="The PRIMA programme is an Art. 185 initiative supported and founded under Horizon 2020, the European Union’s  Framework Programme for Research and Innovation"/>
          <p:cNvSpPr txBox="1"/>
          <p:nvPr/>
        </p:nvSpPr>
        <p:spPr>
          <a:xfrm>
            <a:off x="20520941" y="11521821"/>
            <a:ext cx="3806569" cy="989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sz="1400" dirty="0"/>
              <a:t>PRIMA is supported under </a:t>
            </a:r>
          </a:p>
          <a:p>
            <a:r>
              <a:rPr lang="en-GB" sz="1400" dirty="0"/>
              <a:t>Horizon 2020, the European Union’s </a:t>
            </a:r>
          </a:p>
          <a:p>
            <a:r>
              <a:rPr lang="en-GB" sz="1400" dirty="0"/>
              <a:t>Framework Programme </a:t>
            </a:r>
          </a:p>
          <a:p>
            <a:r>
              <a:rPr lang="en-GB" sz="1400" dirty="0"/>
              <a:t>for Research and Innovation</a:t>
            </a:r>
            <a:endParaRPr sz="1400" dirty="0"/>
          </a:p>
        </p:txBody>
      </p:sp>
      <p:sp>
        <p:nvSpPr>
          <p:cNvPr id="156" name="Second title line"/>
          <p:cNvSpPr txBox="1"/>
          <p:nvPr/>
        </p:nvSpPr>
        <p:spPr>
          <a:xfrm>
            <a:off x="11328343" y="6314438"/>
            <a:ext cx="13279151" cy="112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825500">
              <a:defRPr sz="550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Dr. Omar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Amawi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Deputy Director </a:t>
            </a:r>
          </a:p>
        </p:txBody>
      </p:sp>
      <p:sp>
        <p:nvSpPr>
          <p:cNvPr id="157" name="Rectángulo"/>
          <p:cNvSpPr/>
          <p:nvPr/>
        </p:nvSpPr>
        <p:spPr>
          <a:xfrm>
            <a:off x="19284722" y="11627200"/>
            <a:ext cx="1063352" cy="7396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8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0802" y="11687616"/>
            <a:ext cx="991193" cy="65813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F01E76-ECC3-4A0D-9A6C-FB64D0786058}"/>
              </a:ext>
            </a:extLst>
          </p:cNvPr>
          <p:cNvSpPr txBox="1"/>
          <p:nvPr/>
        </p:nvSpPr>
        <p:spPr>
          <a:xfrm>
            <a:off x="11629570" y="865162"/>
            <a:ext cx="12399981" cy="452431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ctr"/>
            <a:r>
              <a:rPr lang="en-US" sz="9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otham Black"/>
              </a:rPr>
              <a:t>Competitive Coordinated Proposal for PRIMA Programme</a:t>
            </a:r>
            <a:endParaRPr lang="en-US" sz="96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he PRIMA programme is an Art. 185 initiative supported and founded under Horizon 2020, the European Union’s  Framework Programme for Research and Innovation">
            <a:extLst>
              <a:ext uri="{FF2B5EF4-FFF2-40B4-BE49-F238E27FC236}">
                <a16:creationId xmlns:a16="http://schemas.microsoft.com/office/drawing/2014/main" id="{767F2764-4DD2-E47A-6B30-93FD28BACB16}"/>
              </a:ext>
            </a:extLst>
          </p:cNvPr>
          <p:cNvSpPr txBox="1"/>
          <p:nvPr/>
        </p:nvSpPr>
        <p:spPr>
          <a:xfrm>
            <a:off x="20520941" y="11521821"/>
            <a:ext cx="3806569" cy="989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sz="1400" dirty="0"/>
              <a:t>PRIMA is supported under </a:t>
            </a:r>
          </a:p>
          <a:p>
            <a:r>
              <a:rPr lang="en-GB" sz="1400" dirty="0"/>
              <a:t>Horizon 2020, the European Union’s </a:t>
            </a:r>
          </a:p>
          <a:p>
            <a:r>
              <a:rPr lang="en-GB" sz="1400" dirty="0"/>
              <a:t>Framework Programme </a:t>
            </a:r>
          </a:p>
          <a:p>
            <a:r>
              <a:rPr lang="en-GB" sz="1400" dirty="0"/>
              <a:t>for </a:t>
            </a:r>
            <a:r>
              <a:rPr lang="en-GB" sz="1400" dirty="0" err="1"/>
              <a:t>Researc</a:t>
            </a:r>
            <a:r>
              <a:rPr lang="en-GB" sz="1400" dirty="0"/>
              <a:t> and Innovation</a:t>
            </a:r>
            <a:endParaRPr sz="1400" dirty="0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4B89AA35-6FEF-9815-479B-51B4030515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r="12290" b="17086"/>
          <a:stretch/>
        </p:blipFill>
        <p:spPr bwMode="auto">
          <a:xfrm>
            <a:off x="12775853" y="10405872"/>
            <a:ext cx="5316735" cy="2456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071D7-8DA5-330D-EA32-9F13AB9A0840}"/>
              </a:ext>
            </a:extLst>
          </p:cNvPr>
          <p:cNvSpPr txBox="1"/>
          <p:nvPr/>
        </p:nvSpPr>
        <p:spPr>
          <a:xfrm>
            <a:off x="14384426" y="12986511"/>
            <a:ext cx="260968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NeueHaasDisplay-Roman"/>
                <a:ea typeface="NeueHaasDisplay-Roman"/>
                <a:cs typeface="NeueHaasDisplay-Roman"/>
                <a:sym typeface="NeueHaasDisplay-Roman"/>
              </a:rPr>
              <a:t>08 -02-2024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NeueHaasDisplay-Roman"/>
              <a:ea typeface="NeueHaasDisplay-Roman"/>
              <a:cs typeface="NeueHaasDisplay-Roman"/>
              <a:sym typeface="NeueHaasDisplay-Roman"/>
            </a:endParaRPr>
          </a:p>
        </p:txBody>
      </p:sp>
    </p:spTree>
    <p:extLst>
      <p:ext uri="{BB962C8B-B14F-4D97-AF65-F5344CB8AC3E}">
        <p14:creationId xmlns:p14="http://schemas.microsoft.com/office/powerpoint/2010/main" val="134926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EF595B5-F286-CF30-CC1D-FC87780F41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92856" y="803874"/>
            <a:ext cx="10323815" cy="2183033"/>
          </a:xfrm>
          <a:prstGeom prst="rect">
            <a:avLst/>
          </a:prstGeom>
        </p:spPr>
        <p:txBody>
          <a:bodyPr vert="horz" wrap="square" lIns="0" tIns="409320" rIns="0" bIns="0" rtlCol="0">
            <a:spAutoFit/>
          </a:bodyPr>
          <a:lstStyle/>
          <a:p>
            <a:pPr marL="3950335">
              <a:lnSpc>
                <a:spcPct val="100000"/>
              </a:lnSpc>
              <a:spcBef>
                <a:spcPts val="100"/>
              </a:spcBef>
            </a:pPr>
            <a:r>
              <a:rPr sz="11500" b="1" spc="-10" dirty="0">
                <a:solidFill>
                  <a:srgbClr val="1724A9"/>
                </a:solidFill>
                <a:latin typeface="Candara"/>
                <a:cs typeface="Candara"/>
              </a:rPr>
              <a:t>Content</a:t>
            </a:r>
            <a:endParaRPr sz="6600" b="1" dirty="0">
              <a:latin typeface="Candara"/>
              <a:cs typeface="Candara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5CAA3FC-877D-9955-A958-15E48DA36B01}"/>
              </a:ext>
            </a:extLst>
          </p:cNvPr>
          <p:cNvSpPr txBox="1"/>
          <p:nvPr/>
        </p:nvSpPr>
        <p:spPr>
          <a:xfrm>
            <a:off x="5370127" y="4603803"/>
            <a:ext cx="18189119" cy="7869462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698500" indent="-685800">
              <a:lnSpc>
                <a:spcPct val="100000"/>
              </a:lnSpc>
              <a:spcBef>
                <a:spcPts val="465"/>
              </a:spcBef>
              <a:buFont typeface="Arial" panose="020B0604020202020204" pitchFamily="34" charset="0"/>
              <a:buChar char="•"/>
            </a:pPr>
            <a:r>
              <a:rPr lang="en-US" sz="7200" b="1" spc="-10" dirty="0">
                <a:solidFill>
                  <a:srgbClr val="4471C4"/>
                </a:solidFill>
                <a:latin typeface="Candara"/>
                <a:cs typeface="Candara"/>
              </a:rPr>
              <a:t>PRIMA Achievement (2018-2023)</a:t>
            </a:r>
            <a:endParaRPr sz="7200" dirty="0">
              <a:latin typeface="Candara"/>
              <a:cs typeface="Candara"/>
            </a:endParaRPr>
          </a:p>
          <a:p>
            <a:pPr marL="720090" indent="-685800">
              <a:lnSpc>
                <a:spcPct val="100000"/>
              </a:lnSpc>
              <a:spcBef>
                <a:spcPts val="2110"/>
              </a:spcBef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rgbClr val="4471C4"/>
                </a:solidFill>
                <a:latin typeface="Candara"/>
                <a:cs typeface="Candara"/>
              </a:rPr>
              <a:t>A Focus on Tunisia Achievement (2018 -2023)</a:t>
            </a:r>
            <a:endParaRPr sz="7200" dirty="0">
              <a:latin typeface="Candara"/>
              <a:cs typeface="Candara"/>
            </a:endParaRPr>
          </a:p>
          <a:p>
            <a:pPr marL="796289" indent="-685800">
              <a:lnSpc>
                <a:spcPct val="100000"/>
              </a:lnSpc>
              <a:spcBef>
                <a:spcPts val="1205"/>
              </a:spcBef>
              <a:buFont typeface="Arial" panose="020B0604020202020204" pitchFamily="34" charset="0"/>
              <a:buChar char="•"/>
            </a:pPr>
            <a:r>
              <a:rPr lang="en-US" sz="7200" b="1" spc="-10" dirty="0">
                <a:solidFill>
                  <a:srgbClr val="4471C4"/>
                </a:solidFill>
                <a:latin typeface="Candara"/>
                <a:cs typeface="Candara"/>
              </a:rPr>
              <a:t>Coordinated proposal by Tunisian teams</a:t>
            </a:r>
          </a:p>
          <a:p>
            <a:pPr marL="110489">
              <a:lnSpc>
                <a:spcPct val="100000"/>
              </a:lnSpc>
              <a:spcBef>
                <a:spcPts val="1205"/>
              </a:spcBef>
            </a:pPr>
            <a:endParaRPr lang="en-US" sz="4400" b="1" spc="-10" dirty="0">
              <a:solidFill>
                <a:srgbClr val="4471C4"/>
              </a:solidFill>
              <a:latin typeface="Candara"/>
              <a:cs typeface="Candara"/>
            </a:endParaRPr>
          </a:p>
          <a:p>
            <a:pPr marL="110489">
              <a:lnSpc>
                <a:spcPct val="100000"/>
              </a:lnSpc>
              <a:spcBef>
                <a:spcPts val="1205"/>
              </a:spcBef>
            </a:pPr>
            <a:r>
              <a:rPr lang="en-US" sz="6000" spc="-10" dirty="0">
                <a:solidFill>
                  <a:srgbClr val="4471C4"/>
                </a:solidFill>
                <a:latin typeface="Candara"/>
                <a:cs typeface="Candara"/>
              </a:rPr>
              <a:t> </a:t>
            </a:r>
            <a:r>
              <a:rPr lang="en-US" sz="6000" spc="-10" dirty="0">
                <a:solidFill>
                  <a:srgbClr val="4471C4"/>
                </a:solidFill>
                <a:latin typeface="Candara"/>
              </a:rPr>
              <a:t>- Overview of coordinated proposals</a:t>
            </a:r>
          </a:p>
          <a:p>
            <a:pPr marL="110489">
              <a:lnSpc>
                <a:spcPct val="100000"/>
              </a:lnSpc>
              <a:spcBef>
                <a:spcPts val="1205"/>
              </a:spcBef>
            </a:pPr>
            <a:r>
              <a:rPr lang="en-US" sz="6000" spc="-10" dirty="0">
                <a:solidFill>
                  <a:srgbClr val="4471C4"/>
                </a:solidFill>
                <a:latin typeface="Candara"/>
              </a:rPr>
              <a:t> - Main Raisons for Rejection</a:t>
            </a:r>
          </a:p>
          <a:p>
            <a:pPr marL="110489">
              <a:lnSpc>
                <a:spcPct val="100000"/>
              </a:lnSpc>
              <a:spcBef>
                <a:spcPts val="1205"/>
              </a:spcBef>
            </a:pPr>
            <a:endParaRPr sz="6000" dirty="0">
              <a:latin typeface="Candara"/>
              <a:cs typeface="Candara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92ABB4A5-B239-AA54-1740-79A70700673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813" y="5412979"/>
            <a:ext cx="4222644" cy="473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9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1198" y="2232995"/>
            <a:ext cx="5123839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2,400</a:t>
            </a:r>
            <a:r>
              <a:rPr lang="en-US" sz="64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+</a:t>
            </a:r>
            <a:endParaRPr lang="en-US" sz="13200" b="1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effectLst>
                <a:outerShdw dist="38100" dir="2700000" algn="tl" rotWithShape="0">
                  <a:srgbClr val="EA6312"/>
                </a:outerShdw>
              </a:effectLst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535" y="4371880"/>
            <a:ext cx="5377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# of total eligible submissions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733806" y="6281536"/>
            <a:ext cx="21251700" cy="4374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538092" y="9775340"/>
            <a:ext cx="21447414" cy="87394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70764" y="3333910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570764" y="6734938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70764" y="10422556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733806" y="13374556"/>
            <a:ext cx="21527107" cy="39083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2227220" y="3333910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227220" y="6734938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227220" y="10422556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864364" y="3329536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7845176" y="6730564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7845176" y="10418182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947537" y="2154343"/>
            <a:ext cx="3211457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239</a:t>
            </a:r>
            <a:endParaRPr lang="en-US" sz="13200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83679" y="4002548"/>
            <a:ext cx="5377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1270B7"/>
                </a:solidFill>
                <a:latin typeface="Century Gothic" panose="020B0502020202020204"/>
              </a:rPr>
              <a:t># of funded projects (16 MPC coordinators)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98701" y="11778349"/>
            <a:ext cx="5675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# Farming projects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461137" y="2232995"/>
            <a:ext cx="3112069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ALL</a:t>
            </a:r>
            <a:endParaRPr lang="en-US" sz="7200" b="1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effectLst>
                <a:outerShdw dist="38100" dir="2700000" algn="tl" rotWithShape="0">
                  <a:srgbClr val="EA6312"/>
                </a:outerShdw>
              </a:effectLst>
              <a:latin typeface="Century Gothic" panose="020B050202020202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347585" y="4416736"/>
            <a:ext cx="5377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PRIMA PS received funds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328935" y="9960004"/>
            <a:ext cx="2264081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96</a:t>
            </a:r>
            <a:endParaRPr lang="en-US" sz="13200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05605" y="2200745"/>
            <a:ext cx="3806170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21K</a:t>
            </a:r>
            <a:r>
              <a:rPr lang="en-US" sz="64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86119" y="4409984"/>
            <a:ext cx="5377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# of participating entities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2229640" y="248529"/>
            <a:ext cx="21392360" cy="10322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ACHIEVEMENTS BOARD </a:t>
            </a:r>
            <a:br>
              <a:rPr lang="en-US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(2018-2023)</a:t>
            </a:r>
            <a:endParaRPr lang="en-GB" sz="7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04463" y="6241806"/>
            <a:ext cx="4517904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352</a:t>
            </a:r>
            <a:r>
              <a:rPr lang="en-US" sz="7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 </a:t>
            </a:r>
            <a:r>
              <a:rPr lang="en-US" sz="56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M€</a:t>
            </a:r>
            <a:endParaRPr lang="en-US" sz="13200" b="1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effectLst>
                <a:outerShdw dist="38100" dir="2700000" algn="tl" rotWithShape="0">
                  <a:srgbClr val="EA6312"/>
                </a:outerShdw>
              </a:effectLst>
              <a:latin typeface="Century Gothic" panose="020B050202020202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14339" y="8151988"/>
            <a:ext cx="5377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Total Budget Allocated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69375" y="9922280"/>
            <a:ext cx="2264081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53</a:t>
            </a:r>
            <a:endParaRPr lang="en-US" sz="13200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5787" y="11683903"/>
            <a:ext cx="5377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# Water projects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64936" y="6134420"/>
            <a:ext cx="3719608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30%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01394" y="8165746"/>
            <a:ext cx="5525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MPC Total Budget Share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242176" y="6008420"/>
            <a:ext cx="3719608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20%</a:t>
            </a:r>
            <a:endParaRPr lang="en-US" sz="13200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159916" y="8224412"/>
            <a:ext cx="5757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Budget Share of Private Sector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505043" y="5995994"/>
            <a:ext cx="4650953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2310</a:t>
            </a:r>
            <a:r>
              <a:rPr lang="en-US" sz="64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+</a:t>
            </a:r>
            <a:endParaRPr lang="en-US" sz="13200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724876" y="8246176"/>
            <a:ext cx="6569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# of Total Beneficiaries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394423" y="9862734"/>
            <a:ext cx="2264081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13</a:t>
            </a:r>
            <a:endParaRPr lang="en-US" sz="13200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845176" y="11983737"/>
            <a:ext cx="556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# Nexus projects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017189" y="9862734"/>
            <a:ext cx="2264081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77</a:t>
            </a:r>
            <a:endParaRPr lang="en-US" sz="13200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433567" y="11843979"/>
            <a:ext cx="5377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#Agro Food projects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pic>
        <p:nvPicPr>
          <p:cNvPr id="43" name="Immagine 3">
            <a:extLst>
              <a:ext uri="{FF2B5EF4-FFF2-40B4-BE49-F238E27FC236}">
                <a16:creationId xmlns:a16="http://schemas.microsoft.com/office/drawing/2014/main" id="{F97AF90F-2DCD-4E2E-873B-04B6906B0C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7072" r="21197" b="8570"/>
          <a:stretch/>
        </p:blipFill>
        <p:spPr>
          <a:xfrm>
            <a:off x="83340" y="126778"/>
            <a:ext cx="1593060" cy="202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4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1198" y="2232995"/>
            <a:ext cx="5123840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1,300</a:t>
            </a:r>
            <a:r>
              <a:rPr lang="en-US" sz="64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+</a:t>
            </a:r>
            <a:endParaRPr lang="en-US" sz="13200" b="1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effectLst>
                <a:outerShdw dist="38100" dir="2700000" algn="tl" rotWithShape="0">
                  <a:srgbClr val="EA6312"/>
                </a:outerShdw>
              </a:effectLst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535" y="4371880"/>
            <a:ext cx="5377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# of total eligible submissions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733806" y="6281536"/>
            <a:ext cx="21251700" cy="4374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538092" y="9775340"/>
            <a:ext cx="21447414" cy="87394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63622" y="3308740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25038" y="6730564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70764" y="10422556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733806" y="13374556"/>
            <a:ext cx="21527107" cy="39083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2227220" y="3333910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227220" y="6734938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227220" y="10422556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864364" y="3329536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7845176" y="6730564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7845176" y="10418182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3099699" y="2263485"/>
            <a:ext cx="3211457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150</a:t>
            </a:r>
            <a:endParaRPr lang="en-US" sz="13200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35840" y="4452952"/>
            <a:ext cx="5377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1270B7"/>
                </a:solidFill>
                <a:latin typeface="Century Gothic" panose="020B0502020202020204"/>
              </a:rPr>
              <a:t># of funded projects)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98701" y="11778349"/>
            <a:ext cx="5675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# Farming projects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328935" y="9960004"/>
            <a:ext cx="2264082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63</a:t>
            </a:r>
            <a:endParaRPr lang="en-US" sz="13200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92832" y="2200745"/>
            <a:ext cx="4631717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1.900</a:t>
            </a:r>
            <a:endParaRPr lang="en-US" sz="6400" b="1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effectLst>
                <a:outerShdw dist="38100" dir="2700000" algn="tl" rotWithShape="0">
                  <a:srgbClr val="EA6312"/>
                </a:outerShdw>
              </a:effectLst>
              <a:latin typeface="Century Gothic" panose="020B050202020202020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86119" y="4409984"/>
            <a:ext cx="5377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# of participating entities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2229640" y="248529"/>
            <a:ext cx="21392360" cy="10322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TUNISIAN ACHIEVEMENTS BOARD </a:t>
            </a:r>
            <a:br>
              <a:rPr lang="en-US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(2018-2023)</a:t>
            </a:r>
            <a:endParaRPr lang="en-GB" sz="7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68021" y="6241806"/>
            <a:ext cx="4990790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19.9</a:t>
            </a:r>
            <a:r>
              <a:rPr lang="en-US" sz="7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 </a:t>
            </a:r>
            <a:r>
              <a:rPr lang="en-US" sz="56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M€</a:t>
            </a:r>
            <a:endParaRPr lang="en-US" sz="13200" b="1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effectLst>
                <a:outerShdw dist="38100" dir="2700000" algn="tl" rotWithShape="0">
                  <a:srgbClr val="EA6312"/>
                </a:outerShdw>
              </a:effectLst>
              <a:latin typeface="Century Gothic" panose="020B050202020202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14339" y="8151988"/>
            <a:ext cx="5377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Total Budget Allocated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69375" y="9922280"/>
            <a:ext cx="2264082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33</a:t>
            </a:r>
            <a:endParaRPr lang="en-US" sz="13200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06381" y="11983737"/>
            <a:ext cx="5377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# Water projects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868110" y="9862734"/>
            <a:ext cx="1316707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7</a:t>
            </a:r>
            <a:endParaRPr lang="en-US" sz="13200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845176" y="11983737"/>
            <a:ext cx="556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# Nexus projects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017189" y="9862734"/>
            <a:ext cx="2264082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47</a:t>
            </a:r>
            <a:endParaRPr lang="en-US" sz="13200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433567" y="11843979"/>
            <a:ext cx="5377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#Agro Food projects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pic>
        <p:nvPicPr>
          <p:cNvPr id="43" name="Immagine 3">
            <a:extLst>
              <a:ext uri="{FF2B5EF4-FFF2-40B4-BE49-F238E27FC236}">
                <a16:creationId xmlns:a16="http://schemas.microsoft.com/office/drawing/2014/main" id="{F97AF90F-2DCD-4E2E-873B-04B6906B0C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7072" r="21197" b="8570"/>
          <a:stretch/>
        </p:blipFill>
        <p:spPr>
          <a:xfrm>
            <a:off x="83340" y="126778"/>
            <a:ext cx="1593060" cy="202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59CF73-D4D1-7FA4-603A-FEFDD955CF67}"/>
              </a:ext>
            </a:extLst>
          </p:cNvPr>
          <p:cNvSpPr/>
          <p:nvPr/>
        </p:nvSpPr>
        <p:spPr>
          <a:xfrm>
            <a:off x="18698271" y="2359264"/>
            <a:ext cx="3211457" cy="221599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229</a:t>
            </a:r>
            <a:endParaRPr lang="en-US" sz="13200" dirty="0">
              <a:ln w="6600">
                <a:solidFill>
                  <a:srgbClr val="EA6312"/>
                </a:solidFill>
                <a:prstDash val="solid"/>
              </a:ln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A1BFF-D680-0F48-8A40-641F252BC70F}"/>
              </a:ext>
            </a:extLst>
          </p:cNvPr>
          <p:cNvSpPr txBox="1"/>
          <p:nvPr/>
        </p:nvSpPr>
        <p:spPr>
          <a:xfrm>
            <a:off x="17962934" y="4342689"/>
            <a:ext cx="5377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1270B7"/>
                </a:solidFill>
                <a:latin typeface="Century Gothic" panose="020B0502020202020204"/>
              </a:rPr>
              <a:t># of Beneficiaries entities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364230-D4F4-B656-B053-9E0036913EA2}"/>
              </a:ext>
            </a:extLst>
          </p:cNvPr>
          <p:cNvSpPr/>
          <p:nvPr/>
        </p:nvSpPr>
        <p:spPr>
          <a:xfrm>
            <a:off x="6709395" y="6253410"/>
            <a:ext cx="549701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87.3K€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9C4A3-E0C2-FA68-EBE6-FFDA61B52FE8}"/>
              </a:ext>
            </a:extLst>
          </p:cNvPr>
          <p:cNvSpPr txBox="1"/>
          <p:nvPr/>
        </p:nvSpPr>
        <p:spPr>
          <a:xfrm>
            <a:off x="5971147" y="8214548"/>
            <a:ext cx="6586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Average Budget/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 LE Entity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FC534-D345-1A50-8E5B-43254F2535D8}"/>
              </a:ext>
            </a:extLst>
          </p:cNvPr>
          <p:cNvSpPr/>
          <p:nvPr/>
        </p:nvSpPr>
        <p:spPr>
          <a:xfrm>
            <a:off x="12557786" y="6334139"/>
            <a:ext cx="495520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11.5%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5362C-A308-0595-60A7-32FC03696E13}"/>
              </a:ext>
            </a:extLst>
          </p:cNvPr>
          <p:cNvSpPr txBox="1"/>
          <p:nvPr/>
        </p:nvSpPr>
        <p:spPr>
          <a:xfrm>
            <a:off x="13037631" y="8479509"/>
            <a:ext cx="4537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Success Rate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792344-689F-C693-3DD5-0EBC7A4F30E0}"/>
              </a:ext>
            </a:extLst>
          </p:cNvPr>
          <p:cNvSpPr/>
          <p:nvPr/>
        </p:nvSpPr>
        <p:spPr>
          <a:xfrm>
            <a:off x="20061347" y="6493584"/>
            <a:ext cx="113204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2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1270B7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E8D01-BD4E-5492-577E-82CAA8454810}"/>
              </a:ext>
            </a:extLst>
          </p:cNvPr>
          <p:cNvSpPr txBox="1"/>
          <p:nvPr/>
        </p:nvSpPr>
        <p:spPr>
          <a:xfrm>
            <a:off x="18698271" y="8663630"/>
            <a:ext cx="446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1270B7"/>
                </a:solidFill>
                <a:latin typeface="Century Gothic" panose="020B0502020202020204"/>
              </a:rPr>
              <a:t>Coordination</a:t>
            </a:r>
            <a:endParaRPr lang="fr-FR" sz="4800" dirty="0">
              <a:solidFill>
                <a:srgbClr val="1270B7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67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6F2028-B440-407F-A0FA-958FD3AAC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206" y="8301907"/>
            <a:ext cx="14834005" cy="5165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CDC7F-5F7B-F6E7-BDB7-7C350EAF2246}"/>
              </a:ext>
            </a:extLst>
          </p:cNvPr>
          <p:cNvSpPr txBox="1"/>
          <p:nvPr/>
        </p:nvSpPr>
        <p:spPr>
          <a:xfrm>
            <a:off x="1216684" y="10523877"/>
            <a:ext cx="706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77A4"/>
                </a:highlight>
              </a:rPr>
              <a:t>#Projects Per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3628C-2CDE-5F94-B14F-3840B61A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8064"/>
            <a:ext cx="13410017" cy="63440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C87FFA-2CD7-1A34-12BD-AC70E4557A42}"/>
              </a:ext>
            </a:extLst>
          </p:cNvPr>
          <p:cNvSpPr txBox="1"/>
          <p:nvPr/>
        </p:nvSpPr>
        <p:spPr>
          <a:xfrm>
            <a:off x="14560655" y="3244956"/>
            <a:ext cx="675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77A4"/>
                </a:highlight>
              </a:rPr>
              <a:t>Budget Per Year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425D41-4DE4-68C1-E70D-3FE08A35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694" y="248529"/>
            <a:ext cx="13410017" cy="12396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TUNISIAN ACHIEVEMENTS BOARD </a:t>
            </a:r>
            <a:br>
              <a:rPr lang="en-US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7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9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96CB-21F9-42A3-97B9-1AA9BC08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766" y="-162651"/>
            <a:ext cx="8257808" cy="1293939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A6AF3-EDC8-05F2-BFF8-229EE49E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1" y="878427"/>
            <a:ext cx="11515234" cy="6445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53F4FF-7E6C-CEB6-201B-C0095275D18A}"/>
              </a:ext>
            </a:extLst>
          </p:cNvPr>
          <p:cNvSpPr txBox="1"/>
          <p:nvPr/>
        </p:nvSpPr>
        <p:spPr>
          <a:xfrm>
            <a:off x="4960637" y="1938547"/>
            <a:ext cx="335829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3377A4"/>
                </a:solidFill>
                <a:effectLst/>
                <a:uFillTx/>
                <a:latin typeface="NeueHaasDisplay-Roman"/>
                <a:ea typeface="NeueHaasDisplay-Roman"/>
                <a:cs typeface="NeueHaasDisplay-Roman"/>
                <a:sym typeface="NeueHaasDisplay-Roman"/>
              </a:rPr>
              <a:t>Submitted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3377A4"/>
              </a:solidFill>
              <a:effectLst/>
              <a:uFillTx/>
              <a:latin typeface="NeueHaasDisplay-Roman"/>
              <a:ea typeface="NeueHaasDisplay-Roman"/>
              <a:cs typeface="NeueHaasDisplay-Roman"/>
              <a:sym typeface="NeueHaasDisplay-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BC8AAE-BD18-8DB0-FB94-798501149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251" y="6858000"/>
            <a:ext cx="11870965" cy="66069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411FCE-330D-B495-6A23-B9031B36B9CD}"/>
              </a:ext>
            </a:extLst>
          </p:cNvPr>
          <p:cNvSpPr txBox="1"/>
          <p:nvPr/>
        </p:nvSpPr>
        <p:spPr>
          <a:xfrm>
            <a:off x="16336177" y="7108657"/>
            <a:ext cx="297196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449E24"/>
                </a:solidFill>
                <a:effectLst/>
                <a:uFillTx/>
                <a:latin typeface="NeueHaasDisplay-Roman"/>
                <a:ea typeface="NeueHaasDisplay-Roman"/>
                <a:cs typeface="NeueHaasDisplay-Roman"/>
                <a:sym typeface="NeueHaasDisplay-Roman"/>
              </a:rPr>
              <a:t>Funded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449E24"/>
              </a:solidFill>
              <a:effectLst/>
              <a:uFillTx/>
              <a:latin typeface="NeueHaasDisplay-Roman"/>
              <a:ea typeface="NeueHaasDisplay-Roman"/>
              <a:cs typeface="NeueHaasDisplay-Roman"/>
              <a:sym typeface="NeueHaasDisplay-Roma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8D13D6-94E8-D273-E781-6FC99EE7F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0608" y="2159423"/>
            <a:ext cx="6264073" cy="15425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B1179C-DCE9-FB00-90C0-1BE8237D1CCC}"/>
              </a:ext>
            </a:extLst>
          </p:cNvPr>
          <p:cNvSpPr txBox="1"/>
          <p:nvPr/>
        </p:nvSpPr>
        <p:spPr>
          <a:xfrm>
            <a:off x="12353365" y="2507020"/>
            <a:ext cx="178414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eueHaasDisplay-Roman"/>
                <a:ea typeface="NeueHaasDisplay-Roman"/>
                <a:cs typeface="NeueHaasDisplay-Roman"/>
                <a:sym typeface="NeueHaasDisplay-Roman"/>
              </a:rPr>
              <a:t>SECTION1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60365B-837B-EF4C-D584-8C02766AE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8780" y="3855591"/>
            <a:ext cx="6165901" cy="13380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C48775-74FB-0D0D-C169-BCF8654CD60C}"/>
              </a:ext>
            </a:extLst>
          </p:cNvPr>
          <p:cNvSpPr txBox="1"/>
          <p:nvPr/>
        </p:nvSpPr>
        <p:spPr>
          <a:xfrm>
            <a:off x="12353364" y="4130190"/>
            <a:ext cx="178414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eueHaasDisplay-Roman"/>
                <a:ea typeface="NeueHaasDisplay-Roman"/>
                <a:cs typeface="NeueHaasDisplay-Roman"/>
                <a:sym typeface="NeueHaasDisplay-Roman"/>
              </a:rPr>
              <a:t>SECTION2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E4E9C1-837D-753B-6E3A-600D07385A3D}"/>
              </a:ext>
            </a:extLst>
          </p:cNvPr>
          <p:cNvSpPr txBox="1"/>
          <p:nvPr/>
        </p:nvSpPr>
        <p:spPr>
          <a:xfrm>
            <a:off x="2384612" y="9681724"/>
            <a:ext cx="8510343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eueHaasDisplay-Roman"/>
                <a:ea typeface="NeueHaasDisplay-Roman"/>
                <a:cs typeface="NeueHaasDisplay-Roman"/>
                <a:sym typeface="NeueHaasDisplay-Roman"/>
              </a:rPr>
              <a:t>Success Rate of coordination : 10.7%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400" dirty="0"/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eueHaasDisplay-Roman"/>
                <a:ea typeface="NeueHaasDisplay-Roman"/>
                <a:cs typeface="NeueHaasDisplay-Roman"/>
                <a:sym typeface="NeueHaasDisplay-Roman"/>
              </a:rPr>
              <a:t>No Coordination in Section1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eueHaasDisplay-Roman"/>
                <a:ea typeface="NeueHaasDisplay-Roman"/>
                <a:cs typeface="NeueHaasDisplay-Roman"/>
                <a:sym typeface="NeueHaasDisplay-Roman"/>
              </a:rPr>
              <a:t>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533BDE5-EEDA-27A9-DFED-A5D3FFEFEC13}"/>
              </a:ext>
            </a:extLst>
          </p:cNvPr>
          <p:cNvSpPr/>
          <p:nvPr/>
        </p:nvSpPr>
        <p:spPr>
          <a:xfrm>
            <a:off x="2384612" y="9681724"/>
            <a:ext cx="8510343" cy="2133918"/>
          </a:xfrm>
          <a:prstGeom prst="roundRect">
            <a:avLst/>
          </a:prstGeom>
          <a:noFill/>
          <a:ln w="57150" cap="flat">
            <a:solidFill>
              <a:srgbClr val="90C74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578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96CB-21F9-42A3-97B9-1AA9BC08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566" y="311483"/>
            <a:ext cx="3496234" cy="12939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3F4FF-7E6C-CEB6-201B-C0095275D18A}"/>
              </a:ext>
            </a:extLst>
          </p:cNvPr>
          <p:cNvSpPr txBox="1"/>
          <p:nvPr/>
        </p:nvSpPr>
        <p:spPr>
          <a:xfrm>
            <a:off x="8695766" y="1718119"/>
            <a:ext cx="60208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3377A4"/>
                </a:solidFill>
                <a:effectLst/>
                <a:uFillTx/>
                <a:latin typeface="NeueHaasDisplay-Roman"/>
                <a:ea typeface="NeueHaasDisplay-Roman"/>
                <a:cs typeface="NeueHaasDisplay-Roman"/>
                <a:sym typeface="NeueHaasDisplay-Roman"/>
              </a:rPr>
              <a:t>MPCs, Section 1&amp;2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3377A4"/>
              </a:solidFill>
              <a:effectLst/>
              <a:uFillTx/>
              <a:latin typeface="NeueHaasDisplay-Roman"/>
              <a:ea typeface="NeueHaasDisplay-Roman"/>
              <a:cs typeface="NeueHaasDisplay-Roman"/>
              <a:sym typeface="NeueHaasDisplay-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B1179C-DCE9-FB00-90C0-1BE8237D1CCC}"/>
              </a:ext>
            </a:extLst>
          </p:cNvPr>
          <p:cNvSpPr txBox="1"/>
          <p:nvPr/>
        </p:nvSpPr>
        <p:spPr>
          <a:xfrm>
            <a:off x="695518" y="10301974"/>
            <a:ext cx="178414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eueHaasDisplay-Roman"/>
                <a:ea typeface="NeueHaasDisplay-Roman"/>
                <a:cs typeface="NeueHaasDisplay-Roman"/>
                <a:sym typeface="NeueHaasDisplay-Roman"/>
              </a:rPr>
              <a:t>SECTION1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48775-74FB-0D0D-C169-BCF8654CD60C}"/>
              </a:ext>
            </a:extLst>
          </p:cNvPr>
          <p:cNvSpPr txBox="1"/>
          <p:nvPr/>
        </p:nvSpPr>
        <p:spPr>
          <a:xfrm>
            <a:off x="21904339" y="10301974"/>
            <a:ext cx="178414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eueHaasDisplay-Roman"/>
                <a:ea typeface="NeueHaasDisplay-Roman"/>
                <a:cs typeface="NeueHaasDisplay-Roman"/>
                <a:sym typeface="NeueHaasDisplay-Roman"/>
              </a:rPr>
              <a:t>SECTION2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2DE5B-0A64-439A-C7FB-36D1BD020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766" y="2816794"/>
            <a:ext cx="6078742" cy="4833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B2301D-2795-1DC2-F188-F482AB01A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322" y="8137833"/>
            <a:ext cx="6109444" cy="4833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ABF765-BD45-F2E2-F5EA-9ABBC5857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4508" y="8137833"/>
            <a:ext cx="6152775" cy="483309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88DC3B8-39C9-1934-646D-8FB0DC54C5C6}"/>
              </a:ext>
            </a:extLst>
          </p:cNvPr>
          <p:cNvSpPr/>
          <p:nvPr/>
        </p:nvSpPr>
        <p:spPr>
          <a:xfrm>
            <a:off x="18863733" y="11548533"/>
            <a:ext cx="1930400" cy="1270000"/>
          </a:xfrm>
          <a:prstGeom prst="ellipse">
            <a:avLst/>
          </a:prstGeom>
          <a:noFill/>
          <a:ln w="57150" cap="flat">
            <a:solidFill>
              <a:srgbClr val="90C74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E6D24B4-23E4-4F22-6644-BBF6F1E0092A}"/>
              </a:ext>
            </a:extLst>
          </p:cNvPr>
          <p:cNvSpPr/>
          <p:nvPr/>
        </p:nvSpPr>
        <p:spPr>
          <a:xfrm>
            <a:off x="6637866" y="8890000"/>
            <a:ext cx="2057899" cy="1168400"/>
          </a:xfrm>
          <a:prstGeom prst="ellipse">
            <a:avLst/>
          </a:prstGeom>
          <a:noFill/>
          <a:ln w="57150" cap="flat">
            <a:solidFill>
              <a:srgbClr val="90C74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2E1221F-A850-178E-FA3F-FC19CA58436B}"/>
              </a:ext>
            </a:extLst>
          </p:cNvPr>
          <p:cNvSpPr/>
          <p:nvPr/>
        </p:nvSpPr>
        <p:spPr>
          <a:xfrm>
            <a:off x="13258800" y="5578167"/>
            <a:ext cx="1320800" cy="1161300"/>
          </a:xfrm>
          <a:prstGeom prst="ellipse">
            <a:avLst/>
          </a:prstGeom>
          <a:noFill/>
          <a:ln w="57150" cap="flat">
            <a:solidFill>
              <a:srgbClr val="90C74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DD68251-3437-BE21-2F56-558D50191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987" y="1140815"/>
            <a:ext cx="5874880" cy="55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9A55-FAC1-4F91-D108-3DEA6908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733" y="-25216"/>
            <a:ext cx="9210489" cy="933589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Raisons for Rejection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8993E-CA9C-04E4-1FF7-FE43D195AB86}"/>
              </a:ext>
            </a:extLst>
          </p:cNvPr>
          <p:cNvSpPr txBox="1"/>
          <p:nvPr/>
        </p:nvSpPr>
        <p:spPr>
          <a:xfrm>
            <a:off x="3908611" y="1630958"/>
            <a:ext cx="309379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3377A4"/>
                </a:highlight>
                <a:uFillTx/>
                <a:latin typeface="NeueHaasDisplay-Roman"/>
                <a:ea typeface="NeueHaasDisplay-Roman"/>
                <a:cs typeface="NeueHaasDisplay-Roman"/>
                <a:sym typeface="NeueHaasDisplay-Roman"/>
              </a:rPr>
              <a:t>Excellence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4D11F-A114-DA63-F85C-EC68C15917EF}"/>
              </a:ext>
            </a:extLst>
          </p:cNvPr>
          <p:cNvSpPr txBox="1"/>
          <p:nvPr/>
        </p:nvSpPr>
        <p:spPr>
          <a:xfrm>
            <a:off x="932707" y="2752013"/>
            <a:ext cx="11596223" cy="10230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details on the methodology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innovation in the proposal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proposal is too general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proposal is only academic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 building on existing projects or data bases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relation with other initiative like mission soil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literature cited-no solid background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Too ambitious and not realistic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Only technological project, no added value for new methodology or knowledge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proposal fails to clearly display the state of the art and show where the proposal would go beyond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considerable number of objectives are presented, but they are poorly described. Therefore, the description is too vague and cannot be related to the project objectives and the methodology proposed.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clear outline of the Technology Readiness Level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E49C-C202-F4E2-6486-D0C60C0E6896}"/>
              </a:ext>
            </a:extLst>
          </p:cNvPr>
          <p:cNvSpPr txBox="1"/>
          <p:nvPr/>
        </p:nvSpPr>
        <p:spPr>
          <a:xfrm>
            <a:off x="17826581" y="1630958"/>
            <a:ext cx="209352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3A21F"/>
                </a:highlight>
                <a:uFillTx/>
                <a:latin typeface="NeueHaasDisplay-Roman"/>
                <a:ea typeface="NeueHaasDisplay-Roman"/>
                <a:cs typeface="NeueHaasDisplay-Roman"/>
                <a:sym typeface="NeueHaasDisplay-Roman"/>
              </a:rPr>
              <a:t>Impact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53E75B-7BDD-3626-636A-8BF29E90BAB4}"/>
              </a:ext>
            </a:extLst>
          </p:cNvPr>
          <p:cNvSpPr txBox="1"/>
          <p:nvPr/>
        </p:nvSpPr>
        <p:spPr>
          <a:xfrm>
            <a:off x="13967011" y="3084749"/>
            <a:ext cx="9210489" cy="8911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Absence of indicators (KPIs)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proposal includes the list of KPIs mentioned in the call topic text, but it does not provide any quantified values or qualitative descriptions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proposal fails to sufficiently establish links between the KPIs and the expected impacts 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proposal lists the expected impacts required by the call, but it does not specify how the project will contribute to achieve these impacts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Dissemination plan is not sufficient described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74AE68-EAC2-A08D-D5BD-83B8AD0D5DF2}"/>
              </a:ext>
            </a:extLst>
          </p:cNvPr>
          <p:cNvSpPr/>
          <p:nvPr/>
        </p:nvSpPr>
        <p:spPr>
          <a:xfrm>
            <a:off x="323107" y="1515851"/>
            <a:ext cx="12205824" cy="12064035"/>
          </a:xfrm>
          <a:prstGeom prst="roundRect">
            <a:avLst/>
          </a:prstGeom>
          <a:noFill/>
          <a:ln w="57150" cap="flat">
            <a:solidFill>
              <a:srgbClr val="90C74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91C76E-2227-2C86-52FE-E4E6AF651077}"/>
              </a:ext>
            </a:extLst>
          </p:cNvPr>
          <p:cNvSpPr/>
          <p:nvPr/>
        </p:nvSpPr>
        <p:spPr>
          <a:xfrm>
            <a:off x="13447059" y="1441169"/>
            <a:ext cx="10327341" cy="12064035"/>
          </a:xfrm>
          <a:prstGeom prst="roundRect">
            <a:avLst/>
          </a:prstGeom>
          <a:noFill/>
          <a:ln w="5715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00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"/>
          <p:cNvSpPr/>
          <p:nvPr/>
        </p:nvSpPr>
        <p:spPr>
          <a:xfrm>
            <a:off x="-458" y="-1201724"/>
            <a:ext cx="24379120" cy="14917724"/>
          </a:xfrm>
          <a:prstGeom prst="rect">
            <a:avLst/>
          </a:prstGeom>
          <a:solidFill>
            <a:srgbClr val="1C75BA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/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 txBox="1">
            <a:spLocks noGrp="1"/>
          </p:cNvSpPr>
          <p:nvPr>
            <p:ph type="ctrTitle" idx="4294967295"/>
          </p:nvPr>
        </p:nvSpPr>
        <p:spPr>
          <a:xfrm>
            <a:off x="3271459" y="6858001"/>
            <a:ext cx="17540846" cy="379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 fontScale="90000"/>
          </a:bodyPr>
          <a:lstStyle/>
          <a:p>
            <a:pPr algn="ctr">
              <a:buClr>
                <a:srgbClr val="FFB81A"/>
              </a:buClr>
              <a:buSzPct val="100000"/>
            </a:pPr>
            <a:r>
              <a:rPr lang="en-US" sz="33600" dirty="0">
                <a:solidFill>
                  <a:srgbClr val="FFB81A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dirty="0"/>
          </a:p>
        </p:txBody>
      </p:sp>
      <p:pic>
        <p:nvPicPr>
          <p:cNvPr id="285" name="Google Shape;285;p9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1031" y="1612771"/>
            <a:ext cx="12229668" cy="405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9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6014" y="11804939"/>
            <a:ext cx="745888" cy="80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" descr="Imag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02260" y="11784597"/>
            <a:ext cx="745888" cy="80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" descr="Image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16158" y="11804939"/>
            <a:ext cx="745888" cy="80257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/>
          <p:nvPr/>
        </p:nvSpPr>
        <p:spPr>
          <a:xfrm>
            <a:off x="8489865" y="11970581"/>
            <a:ext cx="3326294" cy="80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@PRIMAProgram</a:t>
            </a:r>
            <a:endParaRPr sz="3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9"/>
          <p:cNvSpPr txBox="1"/>
          <p:nvPr/>
        </p:nvSpPr>
        <p:spPr>
          <a:xfrm>
            <a:off x="12886900" y="11970584"/>
            <a:ext cx="3072860" cy="62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lnSpcReduction="10000"/>
          </a:bodyPr>
          <a:lstStyle/>
          <a:p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Prima Program</a:t>
            </a:r>
            <a:endParaRPr sz="4800"/>
          </a:p>
        </p:txBody>
      </p:sp>
      <p:pic>
        <p:nvPicPr>
          <p:cNvPr id="291" name="Google Shape;291;p9" descr="Image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8517" y="11804939"/>
            <a:ext cx="745886" cy="80257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 txBox="1"/>
          <p:nvPr/>
        </p:nvSpPr>
        <p:spPr>
          <a:xfrm>
            <a:off x="4025483" y="11980421"/>
            <a:ext cx="2980170" cy="42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PrimaProgram</a:t>
            </a:r>
            <a:endParaRPr sz="3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9"/>
          <p:cNvSpPr txBox="1"/>
          <p:nvPr/>
        </p:nvSpPr>
        <p:spPr>
          <a:xfrm>
            <a:off x="17190649" y="11894798"/>
            <a:ext cx="4015498" cy="67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Prima-med YouTube 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otham Black"/>
        <a:ea typeface="Gotham Black"/>
        <a:cs typeface="Gotham Black"/>
      </a:majorFont>
      <a:minorFont>
        <a:latin typeface="NeueHaasDisplay-Black"/>
        <a:ea typeface="NeueHaasDisplay-Black"/>
        <a:cs typeface="NeueHaasDisplay-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 cap="flat">
          <a:solidFill>
            <a:srgbClr val="90C74C"/>
          </a:solidFill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NeueHaasDisplay-Roman"/>
            <a:ea typeface="NeueHaasDisplay-Roman"/>
            <a:cs typeface="NeueHaasDisplay-Roman"/>
            <a:sym typeface="NeueHaasDisplay-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otham Black"/>
        <a:ea typeface="Gotham Black"/>
        <a:cs typeface="Gotham Black"/>
      </a:majorFont>
      <a:minorFont>
        <a:latin typeface="NeueHaasDisplay-Black"/>
        <a:ea typeface="NeueHaasDisplay-Black"/>
        <a:cs typeface="NeueHaasDisplay-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NeueHaasDisplay-Roman"/>
            <a:ea typeface="NeueHaasDisplay-Roman"/>
            <a:cs typeface="NeueHaasDisplay-Roman"/>
            <a:sym typeface="NeueHaasDisplay-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469</Words>
  <Application>Microsoft Office PowerPoint</Application>
  <PresentationFormat>Custom</PresentationFormat>
  <Paragraphs>109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Calibri</vt:lpstr>
      <vt:lpstr>Candara</vt:lpstr>
      <vt:lpstr>Century Gothic</vt:lpstr>
      <vt:lpstr>Gotham Bold</vt:lpstr>
      <vt:lpstr>Gotham Book</vt:lpstr>
      <vt:lpstr>Gotham Narrow Light</vt:lpstr>
      <vt:lpstr>Helvetica Neue</vt:lpstr>
      <vt:lpstr>Helvetica Neue Medium</vt:lpstr>
      <vt:lpstr>Minion Pro</vt:lpstr>
      <vt:lpstr>NeueHaasDisplay-Black</vt:lpstr>
      <vt:lpstr>NeueHaasDisplay-Roman</vt:lpstr>
      <vt:lpstr>Times New Roman</vt:lpstr>
      <vt:lpstr>Wingdings</vt:lpstr>
      <vt:lpstr>21_BasicWhite</vt:lpstr>
      <vt:lpstr>PowerPoint Presentation</vt:lpstr>
      <vt:lpstr>Content</vt:lpstr>
      <vt:lpstr>PRIMA ACHIEVEMENTS BOARD  (2018-2023)</vt:lpstr>
      <vt:lpstr>TUNISIAN ACHIEVEMENTS BOARD  (2018-2023)</vt:lpstr>
      <vt:lpstr>TUNISIAN ACHIEVEMENTS BOARD  </vt:lpstr>
      <vt:lpstr>Coordination</vt:lpstr>
      <vt:lpstr>Budget</vt:lpstr>
      <vt:lpstr>Raisons for Rejection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PRIMA</dc:creator>
  <cp:lastModifiedBy>PRIMA</cp:lastModifiedBy>
  <cp:revision>209</cp:revision>
  <cp:lastPrinted>2021-06-21T10:34:44Z</cp:lastPrinted>
  <dcterms:modified xsi:type="dcterms:W3CDTF">2024-02-07T20:58:17Z</dcterms:modified>
</cp:coreProperties>
</file>